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2" r:id="rId1"/>
  </p:sldMasterIdLst>
  <p:notesMasterIdLst>
    <p:notesMasterId r:id="rId24"/>
  </p:notesMasterIdLst>
  <p:sldIdLst>
    <p:sldId id="271" r:id="rId2"/>
    <p:sldId id="259" r:id="rId3"/>
    <p:sldId id="272" r:id="rId4"/>
    <p:sldId id="274" r:id="rId5"/>
    <p:sldId id="276" r:id="rId6"/>
    <p:sldId id="279" r:id="rId7"/>
    <p:sldId id="286" r:id="rId8"/>
    <p:sldId id="287" r:id="rId9"/>
    <p:sldId id="285" r:id="rId10"/>
    <p:sldId id="290" r:id="rId11"/>
    <p:sldId id="284" r:id="rId12"/>
    <p:sldId id="289" r:id="rId13"/>
    <p:sldId id="291" r:id="rId14"/>
    <p:sldId id="293" r:id="rId15"/>
    <p:sldId id="292" r:id="rId16"/>
    <p:sldId id="295" r:id="rId17"/>
    <p:sldId id="294" r:id="rId18"/>
    <p:sldId id="296" r:id="rId19"/>
    <p:sldId id="298" r:id="rId20"/>
    <p:sldId id="299" r:id="rId21"/>
    <p:sldId id="262" r:id="rId22"/>
    <p:sldId id="270" r:id="rId23"/>
  </p:sldIdLst>
  <p:sldSz cx="12192000" cy="6858000"/>
  <p:notesSz cx="6858000" cy="9144000"/>
  <p:embeddedFontLst>
    <p:embeddedFont>
      <p:font typeface="Century Gothic" panose="020B0502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92" userDrawn="1">
          <p15:clr>
            <a:srgbClr val="A4A3A4"/>
          </p15:clr>
        </p15:guide>
        <p15:guide id="2" pos="75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077"/>
    <a:srgbClr val="68C9D6"/>
    <a:srgbClr val="6AABDC"/>
    <a:srgbClr val="AD98B6"/>
    <a:srgbClr val="997DA3"/>
    <a:srgbClr val="9C82A7"/>
    <a:srgbClr val="8E6F99"/>
    <a:srgbClr val="815D8D"/>
    <a:srgbClr val="B083B7"/>
    <a:srgbClr val="D6BF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2278" autoAdjust="0"/>
  </p:normalViewPr>
  <p:slideViewPr>
    <p:cSldViewPr snapToGrid="0" snapToObjects="1">
      <p:cViewPr varScale="1">
        <p:scale>
          <a:sx n="76" d="100"/>
          <a:sy n="76" d="100"/>
        </p:scale>
        <p:origin x="126" y="366"/>
      </p:cViewPr>
      <p:guideLst>
        <p:guide orient="horz" pos="4192"/>
        <p:guide pos="7531"/>
      </p:guideLst>
    </p:cSldViewPr>
  </p:slideViewPr>
  <p:notesTextViewPr>
    <p:cViewPr>
      <p:scale>
        <a:sx n="100" d="100"/>
        <a:sy n="100" d="100"/>
      </p:scale>
      <p:origin x="0" y="0"/>
    </p:cViewPr>
  </p:notesTextViewPr>
  <p:sorterViewPr>
    <p:cViewPr>
      <p:scale>
        <a:sx n="100" d="100"/>
        <a:sy n="100" d="100"/>
      </p:scale>
      <p:origin x="0" y="-46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2A3C1-6D70-4412-8E59-5C8FC5444F89}" type="doc">
      <dgm:prSet loTypeId="urn:microsoft.com/office/officeart/2005/8/layout/hProcess10" loCatId="picture" qsTypeId="urn:microsoft.com/office/officeart/2005/8/quickstyle/simple1" qsCatId="simple" csTypeId="urn:microsoft.com/office/officeart/2005/8/colors/colorful2" csCatId="colorful" phldr="1"/>
      <dgm:spPr/>
      <dgm:t>
        <a:bodyPr/>
        <a:lstStyle/>
        <a:p>
          <a:endParaRPr lang="en-GB"/>
        </a:p>
      </dgm:t>
    </dgm:pt>
    <dgm:pt modelId="{64C09EF7-CC71-44C6-90B6-542F6CD9DB1B}">
      <dgm:prSet phldrT="[Text]"/>
      <dgm:spPr/>
      <dgm:t>
        <a:bodyPr/>
        <a:lstStyle/>
        <a:p>
          <a:pPr algn="l"/>
          <a:r>
            <a:rPr lang="en-GB" dirty="0" smtClean="0"/>
            <a:t>Current </a:t>
          </a:r>
          <a:r>
            <a:rPr lang="en-GB" b="1" dirty="0" smtClean="0"/>
            <a:t>perioperative drug and allergen exposure </a:t>
          </a:r>
          <a:r>
            <a:rPr lang="en-GB" dirty="0" smtClean="0"/>
            <a:t>in the </a:t>
          </a:r>
          <a:r>
            <a:rPr lang="en-GB" b="1" dirty="0" smtClean="0"/>
            <a:t>UK</a:t>
          </a:r>
          <a:endParaRPr lang="en-GB" b="1" dirty="0"/>
        </a:p>
      </dgm:t>
    </dgm:pt>
    <dgm:pt modelId="{68B38A22-F267-443B-B40A-730A40D0B0DD}" type="parTrans" cxnId="{00791078-F423-4DD5-A0E6-0736D871C0F9}">
      <dgm:prSet/>
      <dgm:spPr/>
      <dgm:t>
        <a:bodyPr/>
        <a:lstStyle/>
        <a:p>
          <a:endParaRPr lang="en-GB"/>
        </a:p>
      </dgm:t>
    </dgm:pt>
    <dgm:pt modelId="{0B823393-304E-428F-95E0-E27672431A44}" type="sibTrans" cxnId="{00791078-F423-4DD5-A0E6-0736D871C0F9}">
      <dgm:prSet/>
      <dgm:spPr/>
      <dgm:t>
        <a:bodyPr/>
        <a:lstStyle/>
        <a:p>
          <a:endParaRPr lang="en-GB"/>
        </a:p>
      </dgm:t>
    </dgm:pt>
    <dgm:pt modelId="{DB2A6FF2-E238-4AF9-BD2C-3E7760DC2A12}">
      <dgm:prSet phldrT="[Text]"/>
      <dgm:spPr/>
      <dgm:t>
        <a:bodyPr/>
        <a:lstStyle/>
        <a:p>
          <a:pPr algn="l"/>
          <a:r>
            <a:rPr lang="en-GB" smtClean="0"/>
            <a:t>Comprehensive details</a:t>
          </a:r>
        </a:p>
        <a:p>
          <a:pPr algn="l"/>
          <a:r>
            <a:rPr lang="en-GB" dirty="0" smtClean="0"/>
            <a:t>Denominator data</a:t>
          </a:r>
          <a:endParaRPr lang="en-GB" dirty="0"/>
        </a:p>
      </dgm:t>
    </dgm:pt>
    <dgm:pt modelId="{F6C778F5-F8D0-4F65-9DBB-3D18195BD592}" type="parTrans" cxnId="{B5CCA382-1050-4D87-AC5B-9AAE511601C8}">
      <dgm:prSet/>
      <dgm:spPr/>
      <dgm:t>
        <a:bodyPr/>
        <a:lstStyle/>
        <a:p>
          <a:endParaRPr lang="en-GB"/>
        </a:p>
      </dgm:t>
    </dgm:pt>
    <dgm:pt modelId="{BCBFC317-F95C-447E-97F1-C21DAC276B58}" type="sibTrans" cxnId="{B5CCA382-1050-4D87-AC5B-9AAE511601C8}">
      <dgm:prSet/>
      <dgm:spPr/>
      <dgm:t>
        <a:bodyPr/>
        <a:lstStyle/>
        <a:p>
          <a:endParaRPr lang="en-GB"/>
        </a:p>
      </dgm:t>
    </dgm:pt>
    <dgm:pt modelId="{EA944607-D63A-4196-B465-8B2D0342E6ED}">
      <dgm:prSet phldrT="[Text]"/>
      <dgm:spPr/>
      <dgm:t>
        <a:bodyPr/>
        <a:lstStyle/>
        <a:p>
          <a:pPr algn="l"/>
          <a:r>
            <a:rPr lang="en-GB" b="1" dirty="0" smtClean="0"/>
            <a:t>Interpretation</a:t>
          </a:r>
          <a:r>
            <a:rPr lang="en-GB" dirty="0" smtClean="0"/>
            <a:t> of reports of </a:t>
          </a:r>
          <a:r>
            <a:rPr lang="en-GB" b="1" dirty="0" smtClean="0"/>
            <a:t>perioperative anaphylaxis to NAP6</a:t>
          </a:r>
          <a:endParaRPr lang="en-GB" b="1" dirty="0"/>
        </a:p>
      </dgm:t>
    </dgm:pt>
    <dgm:pt modelId="{DFE85A12-9F84-4F86-BC65-9783E4A8C450}" type="parTrans" cxnId="{CC4D3FA8-591E-43B7-971C-05685E190171}">
      <dgm:prSet/>
      <dgm:spPr/>
      <dgm:t>
        <a:bodyPr/>
        <a:lstStyle/>
        <a:p>
          <a:endParaRPr lang="en-GB"/>
        </a:p>
      </dgm:t>
    </dgm:pt>
    <dgm:pt modelId="{CF6C8C3A-027F-42CD-9B00-B4E46D9A6B5E}" type="sibTrans" cxnId="{CC4D3FA8-591E-43B7-971C-05685E190171}">
      <dgm:prSet/>
      <dgm:spPr/>
      <dgm:t>
        <a:bodyPr/>
        <a:lstStyle/>
        <a:p>
          <a:endParaRPr lang="en-GB"/>
        </a:p>
      </dgm:t>
    </dgm:pt>
    <dgm:pt modelId="{354894D0-F1E9-44EE-9478-993241444EB8}" type="pres">
      <dgm:prSet presAssocID="{02D2A3C1-6D70-4412-8E59-5C8FC5444F89}" presName="Name0" presStyleCnt="0">
        <dgm:presLayoutVars>
          <dgm:dir/>
          <dgm:resizeHandles val="exact"/>
        </dgm:presLayoutVars>
      </dgm:prSet>
      <dgm:spPr/>
      <dgm:t>
        <a:bodyPr/>
        <a:lstStyle/>
        <a:p>
          <a:endParaRPr lang="en-GB"/>
        </a:p>
      </dgm:t>
    </dgm:pt>
    <dgm:pt modelId="{DF9DC936-3584-487A-A372-3FDEC10DB44E}" type="pres">
      <dgm:prSet presAssocID="{64C09EF7-CC71-44C6-90B6-542F6CD9DB1B}" presName="composite" presStyleCnt="0"/>
      <dgm:spPr/>
    </dgm:pt>
    <dgm:pt modelId="{9886FA31-1232-453D-952A-FE740AE7992B}" type="pres">
      <dgm:prSet presAssocID="{64C09EF7-CC71-44C6-90B6-542F6CD9DB1B}" presName="imagSh" presStyleLbl="bgImgPlace1" presStyleIdx="0" presStyleCnt="3"/>
      <dgm:spPr>
        <a:blipFill rotWithShape="1">
          <a:blip xmlns:r="http://schemas.openxmlformats.org/officeDocument/2006/relationships" r:embed="rId1"/>
          <a:stretch>
            <a:fillRect/>
          </a:stretch>
        </a:blipFill>
      </dgm:spPr>
    </dgm:pt>
    <dgm:pt modelId="{03654E7A-5C74-4407-8C54-E45B82D2C78A}" type="pres">
      <dgm:prSet presAssocID="{64C09EF7-CC71-44C6-90B6-542F6CD9DB1B}" presName="txNode" presStyleLbl="node1" presStyleIdx="0" presStyleCnt="3" custScaleY="80746">
        <dgm:presLayoutVars>
          <dgm:bulletEnabled val="1"/>
        </dgm:presLayoutVars>
      </dgm:prSet>
      <dgm:spPr/>
      <dgm:t>
        <a:bodyPr/>
        <a:lstStyle/>
        <a:p>
          <a:endParaRPr lang="en-GB"/>
        </a:p>
      </dgm:t>
    </dgm:pt>
    <dgm:pt modelId="{003029AE-1801-4375-BCF9-9989E4163184}" type="pres">
      <dgm:prSet presAssocID="{0B823393-304E-428F-95E0-E27672431A44}" presName="sibTrans" presStyleLbl="sibTrans2D1" presStyleIdx="0" presStyleCnt="2"/>
      <dgm:spPr/>
      <dgm:t>
        <a:bodyPr/>
        <a:lstStyle/>
        <a:p>
          <a:endParaRPr lang="en-GB"/>
        </a:p>
      </dgm:t>
    </dgm:pt>
    <dgm:pt modelId="{98EC829D-F5F8-4CFD-9563-A94B7447117C}" type="pres">
      <dgm:prSet presAssocID="{0B823393-304E-428F-95E0-E27672431A44}" presName="connTx" presStyleLbl="sibTrans2D1" presStyleIdx="0" presStyleCnt="2"/>
      <dgm:spPr/>
      <dgm:t>
        <a:bodyPr/>
        <a:lstStyle/>
        <a:p>
          <a:endParaRPr lang="en-GB"/>
        </a:p>
      </dgm:t>
    </dgm:pt>
    <dgm:pt modelId="{D42CB01E-068E-4B29-9CCF-8B39CDC085D4}" type="pres">
      <dgm:prSet presAssocID="{DB2A6FF2-E238-4AF9-BD2C-3E7760DC2A12}" presName="composite" presStyleCnt="0"/>
      <dgm:spPr/>
    </dgm:pt>
    <dgm:pt modelId="{A1C0E1D0-EC5F-4256-BC71-A3C1293FD0A5}" type="pres">
      <dgm:prSet presAssocID="{DB2A6FF2-E238-4AF9-BD2C-3E7760DC2A12}" presName="imagSh" presStyleLbl="bgImgPlace1" presStyleIdx="1" presStyleCnt="3"/>
      <dgm:spPr>
        <a:blipFill rotWithShape="1">
          <a:blip xmlns:r="http://schemas.openxmlformats.org/officeDocument/2006/relationships" r:embed="rId2"/>
          <a:stretch>
            <a:fillRect/>
          </a:stretch>
        </a:blipFill>
        <a:ln>
          <a:solidFill>
            <a:schemeClr val="accent4">
              <a:lumMod val="40000"/>
              <a:lumOff val="60000"/>
            </a:schemeClr>
          </a:solidFill>
        </a:ln>
      </dgm:spPr>
    </dgm:pt>
    <dgm:pt modelId="{E13F3D9D-153D-4E40-B353-ADD4C9DEFF6F}" type="pres">
      <dgm:prSet presAssocID="{DB2A6FF2-E238-4AF9-BD2C-3E7760DC2A12}" presName="txNode" presStyleLbl="node1" presStyleIdx="1" presStyleCnt="3" custScaleY="80746">
        <dgm:presLayoutVars>
          <dgm:bulletEnabled val="1"/>
        </dgm:presLayoutVars>
      </dgm:prSet>
      <dgm:spPr/>
      <dgm:t>
        <a:bodyPr/>
        <a:lstStyle/>
        <a:p>
          <a:endParaRPr lang="en-GB"/>
        </a:p>
      </dgm:t>
    </dgm:pt>
    <dgm:pt modelId="{7E29255A-AB9C-4467-B127-F56773292CA0}" type="pres">
      <dgm:prSet presAssocID="{BCBFC317-F95C-447E-97F1-C21DAC276B58}" presName="sibTrans" presStyleLbl="sibTrans2D1" presStyleIdx="1" presStyleCnt="2"/>
      <dgm:spPr/>
      <dgm:t>
        <a:bodyPr/>
        <a:lstStyle/>
        <a:p>
          <a:endParaRPr lang="en-GB"/>
        </a:p>
      </dgm:t>
    </dgm:pt>
    <dgm:pt modelId="{39A9D075-7B7C-443B-9A4D-CB2FE21E90D6}" type="pres">
      <dgm:prSet presAssocID="{BCBFC317-F95C-447E-97F1-C21DAC276B58}" presName="connTx" presStyleLbl="sibTrans2D1" presStyleIdx="1" presStyleCnt="2"/>
      <dgm:spPr/>
      <dgm:t>
        <a:bodyPr/>
        <a:lstStyle/>
        <a:p>
          <a:endParaRPr lang="en-GB"/>
        </a:p>
      </dgm:t>
    </dgm:pt>
    <dgm:pt modelId="{08600B94-82E6-44BB-BE96-8ECB99FE3083}" type="pres">
      <dgm:prSet presAssocID="{EA944607-D63A-4196-B465-8B2D0342E6ED}" presName="composite" presStyleCnt="0"/>
      <dgm:spPr/>
    </dgm:pt>
    <dgm:pt modelId="{09D6DFCD-6A11-4FE3-9313-FDFE067BB350}" type="pres">
      <dgm:prSet presAssocID="{EA944607-D63A-4196-B465-8B2D0342E6ED}" presName="imagSh" presStyleLbl="bgImgPlace1" presStyleIdx="2" presStyleCnt="3"/>
      <dgm:spPr>
        <a:blipFill rotWithShape="1">
          <a:blip xmlns:r="http://schemas.openxmlformats.org/officeDocument/2006/relationships" r:embed="rId3"/>
          <a:stretch>
            <a:fillRect/>
          </a:stretch>
        </a:blipFill>
      </dgm:spPr>
    </dgm:pt>
    <dgm:pt modelId="{9C138F4D-9D04-4644-957F-5BA4B369AEC2}" type="pres">
      <dgm:prSet presAssocID="{EA944607-D63A-4196-B465-8B2D0342E6ED}" presName="txNode" presStyleLbl="node1" presStyleIdx="2" presStyleCnt="3" custScaleY="80746">
        <dgm:presLayoutVars>
          <dgm:bulletEnabled val="1"/>
        </dgm:presLayoutVars>
      </dgm:prSet>
      <dgm:spPr/>
      <dgm:t>
        <a:bodyPr/>
        <a:lstStyle/>
        <a:p>
          <a:endParaRPr lang="en-GB"/>
        </a:p>
      </dgm:t>
    </dgm:pt>
  </dgm:ptLst>
  <dgm:cxnLst>
    <dgm:cxn modelId="{6A09E2EE-7553-4F8B-8FB9-B348D7900B26}" type="presOf" srcId="{0B823393-304E-428F-95E0-E27672431A44}" destId="{003029AE-1801-4375-BCF9-9989E4163184}" srcOrd="0" destOrd="0" presId="urn:microsoft.com/office/officeart/2005/8/layout/hProcess10"/>
    <dgm:cxn modelId="{CC4D3FA8-591E-43B7-971C-05685E190171}" srcId="{02D2A3C1-6D70-4412-8E59-5C8FC5444F89}" destId="{EA944607-D63A-4196-B465-8B2D0342E6ED}" srcOrd="2" destOrd="0" parTransId="{DFE85A12-9F84-4F86-BC65-9783E4A8C450}" sibTransId="{CF6C8C3A-027F-42CD-9B00-B4E46D9A6B5E}"/>
    <dgm:cxn modelId="{49BF0666-697C-4D88-A0D4-AB5821F075CB}" type="presOf" srcId="{0B823393-304E-428F-95E0-E27672431A44}" destId="{98EC829D-F5F8-4CFD-9563-A94B7447117C}" srcOrd="1" destOrd="0" presId="urn:microsoft.com/office/officeart/2005/8/layout/hProcess10"/>
    <dgm:cxn modelId="{00791078-F423-4DD5-A0E6-0736D871C0F9}" srcId="{02D2A3C1-6D70-4412-8E59-5C8FC5444F89}" destId="{64C09EF7-CC71-44C6-90B6-542F6CD9DB1B}" srcOrd="0" destOrd="0" parTransId="{68B38A22-F267-443B-B40A-730A40D0B0DD}" sibTransId="{0B823393-304E-428F-95E0-E27672431A44}"/>
    <dgm:cxn modelId="{C08D9E1A-06C2-435B-A8F8-5AFA25DA853F}" type="presOf" srcId="{02D2A3C1-6D70-4412-8E59-5C8FC5444F89}" destId="{354894D0-F1E9-44EE-9478-993241444EB8}" srcOrd="0" destOrd="0" presId="urn:microsoft.com/office/officeart/2005/8/layout/hProcess10"/>
    <dgm:cxn modelId="{07B513AD-63C9-4C32-B18A-5779D04E5CFC}" type="presOf" srcId="{BCBFC317-F95C-447E-97F1-C21DAC276B58}" destId="{39A9D075-7B7C-443B-9A4D-CB2FE21E90D6}" srcOrd="1" destOrd="0" presId="urn:microsoft.com/office/officeart/2005/8/layout/hProcess10"/>
    <dgm:cxn modelId="{B5CCA382-1050-4D87-AC5B-9AAE511601C8}" srcId="{02D2A3C1-6D70-4412-8E59-5C8FC5444F89}" destId="{DB2A6FF2-E238-4AF9-BD2C-3E7760DC2A12}" srcOrd="1" destOrd="0" parTransId="{F6C778F5-F8D0-4F65-9DBB-3D18195BD592}" sibTransId="{BCBFC317-F95C-447E-97F1-C21DAC276B58}"/>
    <dgm:cxn modelId="{2D16AC31-F1DF-4FF2-AC63-249EBBD9AACD}" type="presOf" srcId="{DB2A6FF2-E238-4AF9-BD2C-3E7760DC2A12}" destId="{E13F3D9D-153D-4E40-B353-ADD4C9DEFF6F}" srcOrd="0" destOrd="0" presId="urn:microsoft.com/office/officeart/2005/8/layout/hProcess10"/>
    <dgm:cxn modelId="{31EC2B81-D382-4514-8D3E-960830E716FB}" type="presOf" srcId="{BCBFC317-F95C-447E-97F1-C21DAC276B58}" destId="{7E29255A-AB9C-4467-B127-F56773292CA0}" srcOrd="0" destOrd="0" presId="urn:microsoft.com/office/officeart/2005/8/layout/hProcess10"/>
    <dgm:cxn modelId="{AEFB305B-3747-448A-8BEF-627472EACE71}" type="presOf" srcId="{EA944607-D63A-4196-B465-8B2D0342E6ED}" destId="{9C138F4D-9D04-4644-957F-5BA4B369AEC2}" srcOrd="0" destOrd="0" presId="urn:microsoft.com/office/officeart/2005/8/layout/hProcess10"/>
    <dgm:cxn modelId="{7DF8904C-8EFD-43AB-A507-0801CD09E232}" type="presOf" srcId="{64C09EF7-CC71-44C6-90B6-542F6CD9DB1B}" destId="{03654E7A-5C74-4407-8C54-E45B82D2C78A}" srcOrd="0" destOrd="0" presId="urn:microsoft.com/office/officeart/2005/8/layout/hProcess10"/>
    <dgm:cxn modelId="{DBC8AB6E-0A24-4E77-898F-0003DFAC2BE2}" type="presParOf" srcId="{354894D0-F1E9-44EE-9478-993241444EB8}" destId="{DF9DC936-3584-487A-A372-3FDEC10DB44E}" srcOrd="0" destOrd="0" presId="urn:microsoft.com/office/officeart/2005/8/layout/hProcess10"/>
    <dgm:cxn modelId="{52A2C8F4-2657-46EE-856B-D3FF18097474}" type="presParOf" srcId="{DF9DC936-3584-487A-A372-3FDEC10DB44E}" destId="{9886FA31-1232-453D-952A-FE740AE7992B}" srcOrd="0" destOrd="0" presId="urn:microsoft.com/office/officeart/2005/8/layout/hProcess10"/>
    <dgm:cxn modelId="{EDAD27C3-4648-4BEB-A4BF-7DC8BABADE7D}" type="presParOf" srcId="{DF9DC936-3584-487A-A372-3FDEC10DB44E}" destId="{03654E7A-5C74-4407-8C54-E45B82D2C78A}" srcOrd="1" destOrd="0" presId="urn:microsoft.com/office/officeart/2005/8/layout/hProcess10"/>
    <dgm:cxn modelId="{AC5EB7BC-C589-48D6-B907-F7449E15D8FF}" type="presParOf" srcId="{354894D0-F1E9-44EE-9478-993241444EB8}" destId="{003029AE-1801-4375-BCF9-9989E4163184}" srcOrd="1" destOrd="0" presId="urn:microsoft.com/office/officeart/2005/8/layout/hProcess10"/>
    <dgm:cxn modelId="{FC2202FB-3B08-40E7-B3BF-6F0455226B19}" type="presParOf" srcId="{003029AE-1801-4375-BCF9-9989E4163184}" destId="{98EC829D-F5F8-4CFD-9563-A94B7447117C}" srcOrd="0" destOrd="0" presId="urn:microsoft.com/office/officeart/2005/8/layout/hProcess10"/>
    <dgm:cxn modelId="{7B008B93-3C66-454F-ACF3-FE8ED91670C3}" type="presParOf" srcId="{354894D0-F1E9-44EE-9478-993241444EB8}" destId="{D42CB01E-068E-4B29-9CCF-8B39CDC085D4}" srcOrd="2" destOrd="0" presId="urn:microsoft.com/office/officeart/2005/8/layout/hProcess10"/>
    <dgm:cxn modelId="{F1D39E28-8E84-4FF5-AE3B-877360EFD3D9}" type="presParOf" srcId="{D42CB01E-068E-4B29-9CCF-8B39CDC085D4}" destId="{A1C0E1D0-EC5F-4256-BC71-A3C1293FD0A5}" srcOrd="0" destOrd="0" presId="urn:microsoft.com/office/officeart/2005/8/layout/hProcess10"/>
    <dgm:cxn modelId="{526E111F-1DC5-44EA-A9D9-690A30EB9E44}" type="presParOf" srcId="{D42CB01E-068E-4B29-9CCF-8B39CDC085D4}" destId="{E13F3D9D-153D-4E40-B353-ADD4C9DEFF6F}" srcOrd="1" destOrd="0" presId="urn:microsoft.com/office/officeart/2005/8/layout/hProcess10"/>
    <dgm:cxn modelId="{7790E6A5-1D4A-4CBE-820E-33EDBE196F83}" type="presParOf" srcId="{354894D0-F1E9-44EE-9478-993241444EB8}" destId="{7E29255A-AB9C-4467-B127-F56773292CA0}" srcOrd="3" destOrd="0" presId="urn:microsoft.com/office/officeart/2005/8/layout/hProcess10"/>
    <dgm:cxn modelId="{0FCC7AB4-50BE-49F9-9943-F82C7A7CCD06}" type="presParOf" srcId="{7E29255A-AB9C-4467-B127-F56773292CA0}" destId="{39A9D075-7B7C-443B-9A4D-CB2FE21E90D6}" srcOrd="0" destOrd="0" presId="urn:microsoft.com/office/officeart/2005/8/layout/hProcess10"/>
    <dgm:cxn modelId="{FA1E04CC-8682-4F1C-A53F-A6AF4D2D7F88}" type="presParOf" srcId="{354894D0-F1E9-44EE-9478-993241444EB8}" destId="{08600B94-82E6-44BB-BE96-8ECB99FE3083}" srcOrd="4" destOrd="0" presId="urn:microsoft.com/office/officeart/2005/8/layout/hProcess10"/>
    <dgm:cxn modelId="{22E3C862-37D5-4A6C-8F88-2B5FCBB35E4D}" type="presParOf" srcId="{08600B94-82E6-44BB-BE96-8ECB99FE3083}" destId="{09D6DFCD-6A11-4FE3-9313-FDFE067BB350}" srcOrd="0" destOrd="0" presId="urn:microsoft.com/office/officeart/2005/8/layout/hProcess10"/>
    <dgm:cxn modelId="{B4AD4B47-E5D2-447D-AAC3-362FBC6410E6}" type="presParOf" srcId="{08600B94-82E6-44BB-BE96-8ECB99FE3083}" destId="{9C138F4D-9D04-4644-957F-5BA4B369AEC2}"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AE648D-E00E-4B79-84B9-DD49302A4B83}" type="doc">
      <dgm:prSet loTypeId="urn:microsoft.com/office/officeart/2011/layout/ConvergingText" loCatId="process" qsTypeId="urn:microsoft.com/office/officeart/2005/8/quickstyle/simple1" qsCatId="simple" csTypeId="urn:microsoft.com/office/officeart/2005/8/colors/colorful1" csCatId="colorful" phldr="1"/>
      <dgm:spPr/>
      <dgm:t>
        <a:bodyPr/>
        <a:lstStyle/>
        <a:p>
          <a:endParaRPr lang="en-GB"/>
        </a:p>
      </dgm:t>
    </dgm:pt>
    <dgm:pt modelId="{BEAE28CB-04CA-4261-993A-D1BE95AC5BBA}">
      <dgm:prSet phldrT="[Text]"/>
      <dgm:spPr/>
      <dgm:t>
        <a:bodyPr/>
        <a:lstStyle/>
        <a:p>
          <a:r>
            <a:rPr lang="en-GB" dirty="0" smtClean="0"/>
            <a:t>Scaling factor</a:t>
          </a:r>
          <a:endParaRPr lang="en-GB" dirty="0"/>
        </a:p>
      </dgm:t>
    </dgm:pt>
    <dgm:pt modelId="{A576769D-9248-4B94-A10E-594AFA3127F9}" type="parTrans" cxnId="{F725B2CC-0534-4F77-9AFC-CD126B9CC4CD}">
      <dgm:prSet/>
      <dgm:spPr/>
      <dgm:t>
        <a:bodyPr/>
        <a:lstStyle/>
        <a:p>
          <a:endParaRPr lang="en-GB"/>
        </a:p>
      </dgm:t>
    </dgm:pt>
    <dgm:pt modelId="{94FCAA23-9FC4-465F-A838-B0D3E1DD3FB2}" type="sibTrans" cxnId="{F725B2CC-0534-4F77-9AFC-CD126B9CC4CD}">
      <dgm:prSet/>
      <dgm:spPr/>
      <dgm:t>
        <a:bodyPr/>
        <a:lstStyle/>
        <a:p>
          <a:endParaRPr lang="en-GB"/>
        </a:p>
      </dgm:t>
    </dgm:pt>
    <dgm:pt modelId="{210D02F5-9B78-4EA5-A329-41663A355F44}">
      <dgm:prSet phldrT="[Text]" phldr="1"/>
      <dgm:spPr/>
      <dgm:t>
        <a:bodyPr/>
        <a:lstStyle/>
        <a:p>
          <a:endParaRPr lang="en-GB" dirty="0"/>
        </a:p>
      </dgm:t>
    </dgm:pt>
    <dgm:pt modelId="{EB5A66DD-C2B7-44BC-9059-7165D7316214}" type="parTrans" cxnId="{AD6BB599-18D0-4152-BEF5-787301F7E896}">
      <dgm:prSet/>
      <dgm:spPr/>
      <dgm:t>
        <a:bodyPr/>
        <a:lstStyle/>
        <a:p>
          <a:endParaRPr lang="en-GB"/>
        </a:p>
      </dgm:t>
    </dgm:pt>
    <dgm:pt modelId="{43ACAB97-7987-4FC1-B1AF-C0C62C413EFC}" type="sibTrans" cxnId="{AD6BB599-18D0-4152-BEF5-787301F7E896}">
      <dgm:prSet/>
      <dgm:spPr/>
      <dgm:t>
        <a:bodyPr/>
        <a:lstStyle/>
        <a:p>
          <a:endParaRPr lang="en-GB"/>
        </a:p>
      </dgm:t>
    </dgm:pt>
    <dgm:pt modelId="{36BB37CE-70FB-40A7-8430-25F1F0FC1677}">
      <dgm:prSet phldrT="[Text]" phldr="1"/>
      <dgm:spPr/>
      <dgm:t>
        <a:bodyPr/>
        <a:lstStyle/>
        <a:p>
          <a:endParaRPr lang="en-GB"/>
        </a:p>
      </dgm:t>
    </dgm:pt>
    <dgm:pt modelId="{EB396833-78A3-44D6-9D66-533FCA782A4C}" type="parTrans" cxnId="{8D30AEEC-EC2A-4491-A652-15FC2564138F}">
      <dgm:prSet/>
      <dgm:spPr/>
      <dgm:t>
        <a:bodyPr/>
        <a:lstStyle/>
        <a:p>
          <a:endParaRPr lang="en-GB"/>
        </a:p>
      </dgm:t>
    </dgm:pt>
    <dgm:pt modelId="{2AD33AB8-7836-40EA-92FF-1DFCC2C16B9B}" type="sibTrans" cxnId="{8D30AEEC-EC2A-4491-A652-15FC2564138F}">
      <dgm:prSet/>
      <dgm:spPr/>
      <dgm:t>
        <a:bodyPr/>
        <a:lstStyle/>
        <a:p>
          <a:endParaRPr lang="en-GB"/>
        </a:p>
      </dgm:t>
    </dgm:pt>
    <dgm:pt modelId="{F46567AE-3FD6-4059-A280-E9CAEF5D3437}">
      <dgm:prSet phldrT="[Text]" phldr="1"/>
      <dgm:spPr/>
      <dgm:t>
        <a:bodyPr/>
        <a:lstStyle/>
        <a:p>
          <a:endParaRPr lang="en-GB" dirty="0"/>
        </a:p>
      </dgm:t>
    </dgm:pt>
    <dgm:pt modelId="{EEE33E06-96CB-47D7-99DD-E1661A7E1739}" type="sibTrans" cxnId="{ADB98A71-0AB8-43A0-A579-E960B4DBAAF8}">
      <dgm:prSet/>
      <dgm:spPr/>
      <dgm:t>
        <a:bodyPr/>
        <a:lstStyle/>
        <a:p>
          <a:endParaRPr lang="en-GB"/>
        </a:p>
      </dgm:t>
    </dgm:pt>
    <dgm:pt modelId="{E759BF16-229C-4E17-A926-D7454D5DE556}" type="parTrans" cxnId="{ADB98A71-0AB8-43A0-A579-E960B4DBAAF8}">
      <dgm:prSet/>
      <dgm:spPr/>
      <dgm:t>
        <a:bodyPr/>
        <a:lstStyle/>
        <a:p>
          <a:endParaRPr lang="en-GB"/>
        </a:p>
      </dgm:t>
    </dgm:pt>
    <dgm:pt modelId="{E4E333F6-37DF-4832-A3D7-54F142FDC9A4}" type="pres">
      <dgm:prSet presAssocID="{98AE648D-E00E-4B79-84B9-DD49302A4B83}" presName="Name0" presStyleCnt="0">
        <dgm:presLayoutVars>
          <dgm:chMax/>
          <dgm:chPref val="1"/>
          <dgm:dir/>
          <dgm:animOne val="branch"/>
          <dgm:animLvl val="lvl"/>
          <dgm:resizeHandles/>
        </dgm:presLayoutVars>
      </dgm:prSet>
      <dgm:spPr/>
      <dgm:t>
        <a:bodyPr/>
        <a:lstStyle/>
        <a:p>
          <a:endParaRPr lang="en-GB"/>
        </a:p>
      </dgm:t>
    </dgm:pt>
    <dgm:pt modelId="{6B1733AA-B130-42D9-9C6E-1B491D7AD42A}" type="pres">
      <dgm:prSet presAssocID="{BEAE28CB-04CA-4261-993A-D1BE95AC5BBA}" presName="composite" presStyleCnt="0"/>
      <dgm:spPr/>
    </dgm:pt>
    <dgm:pt modelId="{044AF30D-7FD7-4BD7-974C-2B4833659B39}" type="pres">
      <dgm:prSet presAssocID="{BEAE28CB-04CA-4261-993A-D1BE95AC5BBA}" presName="ParentAccent1" presStyleLbl="alignNode1" presStyleIdx="0" presStyleCnt="34"/>
      <dgm:spPr/>
    </dgm:pt>
    <dgm:pt modelId="{CAF00A66-52AB-4992-9514-630241B59149}" type="pres">
      <dgm:prSet presAssocID="{BEAE28CB-04CA-4261-993A-D1BE95AC5BBA}" presName="ParentAccent2" presStyleLbl="alignNode1" presStyleIdx="1" presStyleCnt="34"/>
      <dgm:spPr/>
    </dgm:pt>
    <dgm:pt modelId="{4FD4CC70-AED4-4FC9-A486-D14DED5B9D85}" type="pres">
      <dgm:prSet presAssocID="{BEAE28CB-04CA-4261-993A-D1BE95AC5BBA}" presName="ParentAccent3" presStyleLbl="alignNode1" presStyleIdx="2" presStyleCnt="34"/>
      <dgm:spPr/>
    </dgm:pt>
    <dgm:pt modelId="{14363490-F4A4-4E26-AAC8-7399486EE525}" type="pres">
      <dgm:prSet presAssocID="{BEAE28CB-04CA-4261-993A-D1BE95AC5BBA}" presName="ParentAccent4" presStyleLbl="alignNode1" presStyleIdx="3" presStyleCnt="34"/>
      <dgm:spPr/>
    </dgm:pt>
    <dgm:pt modelId="{A618F16A-4D7C-4B90-BDAF-5E5B70DDD21C}" type="pres">
      <dgm:prSet presAssocID="{BEAE28CB-04CA-4261-993A-D1BE95AC5BBA}" presName="ParentAccent5" presStyleLbl="alignNode1" presStyleIdx="4" presStyleCnt="34"/>
      <dgm:spPr/>
    </dgm:pt>
    <dgm:pt modelId="{E0DDB411-BA10-465C-83AB-5E229D22CBA9}" type="pres">
      <dgm:prSet presAssocID="{BEAE28CB-04CA-4261-993A-D1BE95AC5BBA}" presName="ParentAccent6" presStyleLbl="alignNode1" presStyleIdx="5" presStyleCnt="34"/>
      <dgm:spPr/>
    </dgm:pt>
    <dgm:pt modelId="{6172C019-7A3A-4637-A057-0EF2F31095F9}" type="pres">
      <dgm:prSet presAssocID="{BEAE28CB-04CA-4261-993A-D1BE95AC5BBA}" presName="ParentAccent7" presStyleLbl="alignNode1" presStyleIdx="6" presStyleCnt="34"/>
      <dgm:spPr/>
    </dgm:pt>
    <dgm:pt modelId="{18519233-414E-42B6-82AD-5DBFA15AFB5A}" type="pres">
      <dgm:prSet presAssocID="{BEAE28CB-04CA-4261-993A-D1BE95AC5BBA}" presName="ParentAccent8" presStyleLbl="alignNode1" presStyleIdx="7" presStyleCnt="34"/>
      <dgm:spPr/>
    </dgm:pt>
    <dgm:pt modelId="{0C50BD68-EF85-49EC-9F82-BA0B3EA0A00E}" type="pres">
      <dgm:prSet presAssocID="{BEAE28CB-04CA-4261-993A-D1BE95AC5BBA}" presName="ParentAccent9" presStyleLbl="alignNode1" presStyleIdx="8" presStyleCnt="34"/>
      <dgm:spPr/>
    </dgm:pt>
    <dgm:pt modelId="{69BCC721-A8B3-470F-8DF6-741FD7BC2504}" type="pres">
      <dgm:prSet presAssocID="{BEAE28CB-04CA-4261-993A-D1BE95AC5BBA}" presName="ParentAccent10" presStyleLbl="alignNode1" presStyleIdx="9" presStyleCnt="34"/>
      <dgm:spPr/>
    </dgm:pt>
    <dgm:pt modelId="{63E65867-527C-46BA-8917-8BE36FD3309A}" type="pres">
      <dgm:prSet presAssocID="{BEAE28CB-04CA-4261-993A-D1BE95AC5BBA}" presName="Parent" presStyleLbl="alignNode1" presStyleIdx="10" presStyleCnt="34" custScaleX="100268" custScaleY="98913">
        <dgm:presLayoutVars>
          <dgm:chMax val="5"/>
          <dgm:chPref val="3"/>
          <dgm:bulletEnabled val="1"/>
        </dgm:presLayoutVars>
      </dgm:prSet>
      <dgm:spPr/>
      <dgm:t>
        <a:bodyPr/>
        <a:lstStyle/>
        <a:p>
          <a:endParaRPr lang="en-GB"/>
        </a:p>
      </dgm:t>
    </dgm:pt>
    <dgm:pt modelId="{34DCAEEA-1E8F-4DA6-9039-84BB46800CC5}" type="pres">
      <dgm:prSet presAssocID="{F46567AE-3FD6-4059-A280-E9CAEF5D3437}" presName="Child1Accent1" presStyleLbl="alignNode1" presStyleIdx="11" presStyleCnt="34"/>
      <dgm:spPr/>
    </dgm:pt>
    <dgm:pt modelId="{893DD0D9-E025-4C08-B0A6-18F916871182}" type="pres">
      <dgm:prSet presAssocID="{F46567AE-3FD6-4059-A280-E9CAEF5D3437}" presName="Child1Accent2" presStyleLbl="alignNode1" presStyleIdx="12" presStyleCnt="34"/>
      <dgm:spPr/>
    </dgm:pt>
    <dgm:pt modelId="{F66D32D4-45EB-4BDB-9EFA-4352C0C1511F}" type="pres">
      <dgm:prSet presAssocID="{F46567AE-3FD6-4059-A280-E9CAEF5D3437}" presName="Child1Accent3" presStyleLbl="alignNode1" presStyleIdx="13" presStyleCnt="34"/>
      <dgm:spPr/>
    </dgm:pt>
    <dgm:pt modelId="{2046EC0D-BEA4-4009-9AF1-E6F042E53A01}" type="pres">
      <dgm:prSet presAssocID="{F46567AE-3FD6-4059-A280-E9CAEF5D3437}" presName="Child1Accent4" presStyleLbl="alignNode1" presStyleIdx="14" presStyleCnt="34"/>
      <dgm:spPr/>
    </dgm:pt>
    <dgm:pt modelId="{9C843FBC-0C63-493B-98E5-A865DA7C611E}" type="pres">
      <dgm:prSet presAssocID="{F46567AE-3FD6-4059-A280-E9CAEF5D3437}" presName="Child1Accent5" presStyleLbl="alignNode1" presStyleIdx="15" presStyleCnt="34"/>
      <dgm:spPr/>
    </dgm:pt>
    <dgm:pt modelId="{95F01CA7-342C-4EF6-BD74-FBDDFD9C458E}" type="pres">
      <dgm:prSet presAssocID="{F46567AE-3FD6-4059-A280-E9CAEF5D3437}" presName="Child1Accent6" presStyleLbl="alignNode1" presStyleIdx="16" presStyleCnt="34"/>
      <dgm:spPr/>
    </dgm:pt>
    <dgm:pt modelId="{F5A8E4B3-F8A1-415C-B7B7-25BEAB5344BA}" type="pres">
      <dgm:prSet presAssocID="{F46567AE-3FD6-4059-A280-E9CAEF5D3437}" presName="Child1Accent7" presStyleLbl="alignNode1" presStyleIdx="17" presStyleCnt="34"/>
      <dgm:spPr/>
    </dgm:pt>
    <dgm:pt modelId="{0300FA3D-49BA-4C6A-84DF-879A12B9DD35}" type="pres">
      <dgm:prSet presAssocID="{F46567AE-3FD6-4059-A280-E9CAEF5D3437}" presName="Child1Accent8" presStyleLbl="alignNode1" presStyleIdx="18" presStyleCnt="34"/>
      <dgm:spPr/>
    </dgm:pt>
    <dgm:pt modelId="{6E9623EF-647D-42F3-BA45-E981FF025BFC}" type="pres">
      <dgm:prSet presAssocID="{F46567AE-3FD6-4059-A280-E9CAEF5D3437}" presName="Child1Accent9" presStyleLbl="alignNode1" presStyleIdx="19" presStyleCnt="34"/>
      <dgm:spPr/>
    </dgm:pt>
    <dgm:pt modelId="{56C957F2-2ABD-461C-BF7B-AE9383A03F30}" type="pres">
      <dgm:prSet presAssocID="{F46567AE-3FD6-4059-A280-E9CAEF5D3437}" presName="Child1" presStyleLbl="revTx" presStyleIdx="0" presStyleCnt="3">
        <dgm:presLayoutVars>
          <dgm:chMax/>
          <dgm:chPref val="0"/>
          <dgm:bulletEnabled val="1"/>
        </dgm:presLayoutVars>
      </dgm:prSet>
      <dgm:spPr/>
      <dgm:t>
        <a:bodyPr/>
        <a:lstStyle/>
        <a:p>
          <a:endParaRPr lang="en-GB"/>
        </a:p>
      </dgm:t>
    </dgm:pt>
    <dgm:pt modelId="{24ED8115-583C-4EA5-9D0E-58B23E303858}" type="pres">
      <dgm:prSet presAssocID="{210D02F5-9B78-4EA5-A329-41663A355F44}" presName="Child2Accent1" presStyleLbl="alignNode1" presStyleIdx="20" presStyleCnt="34"/>
      <dgm:spPr/>
    </dgm:pt>
    <dgm:pt modelId="{C6DA3241-EA80-4FC1-AA95-26E015474433}" type="pres">
      <dgm:prSet presAssocID="{210D02F5-9B78-4EA5-A329-41663A355F44}" presName="Child2Accent2" presStyleLbl="alignNode1" presStyleIdx="21" presStyleCnt="34"/>
      <dgm:spPr/>
    </dgm:pt>
    <dgm:pt modelId="{EADD5329-0CAB-41BE-9287-4638457479D3}" type="pres">
      <dgm:prSet presAssocID="{210D02F5-9B78-4EA5-A329-41663A355F44}" presName="Child2Accent3" presStyleLbl="alignNode1" presStyleIdx="22" presStyleCnt="34"/>
      <dgm:spPr/>
    </dgm:pt>
    <dgm:pt modelId="{A43BC45B-FF29-478C-978C-53E96D9D4D35}" type="pres">
      <dgm:prSet presAssocID="{210D02F5-9B78-4EA5-A329-41663A355F44}" presName="Child2Accent4" presStyleLbl="alignNode1" presStyleIdx="23" presStyleCnt="34"/>
      <dgm:spPr/>
    </dgm:pt>
    <dgm:pt modelId="{BF9DDD4B-0757-49C5-A48E-8A67F715B577}" type="pres">
      <dgm:prSet presAssocID="{210D02F5-9B78-4EA5-A329-41663A355F44}" presName="Child2Accent5" presStyleLbl="alignNode1" presStyleIdx="24" presStyleCnt="34"/>
      <dgm:spPr/>
    </dgm:pt>
    <dgm:pt modelId="{685B66D0-A64F-483E-A566-B5BAC378D201}" type="pres">
      <dgm:prSet presAssocID="{210D02F5-9B78-4EA5-A329-41663A355F44}" presName="Child2Accent6" presStyleLbl="alignNode1" presStyleIdx="25" presStyleCnt="34"/>
      <dgm:spPr/>
    </dgm:pt>
    <dgm:pt modelId="{0A7156E0-5A06-4DF8-90DD-7692B76E1FBB}" type="pres">
      <dgm:prSet presAssocID="{210D02F5-9B78-4EA5-A329-41663A355F44}" presName="Child2Accent7" presStyleLbl="alignNode1" presStyleIdx="26" presStyleCnt="34"/>
      <dgm:spPr/>
    </dgm:pt>
    <dgm:pt modelId="{1082759A-CA06-4F6B-B2E0-EB799E900181}" type="pres">
      <dgm:prSet presAssocID="{210D02F5-9B78-4EA5-A329-41663A355F44}" presName="Child2" presStyleLbl="revTx" presStyleIdx="1" presStyleCnt="3">
        <dgm:presLayoutVars>
          <dgm:chMax/>
          <dgm:chPref val="0"/>
          <dgm:bulletEnabled val="1"/>
        </dgm:presLayoutVars>
      </dgm:prSet>
      <dgm:spPr/>
      <dgm:t>
        <a:bodyPr/>
        <a:lstStyle/>
        <a:p>
          <a:endParaRPr lang="en-GB"/>
        </a:p>
      </dgm:t>
    </dgm:pt>
    <dgm:pt modelId="{C3E72B3D-8B82-40D2-AC6B-890B77EAC6F5}" type="pres">
      <dgm:prSet presAssocID="{36BB37CE-70FB-40A7-8430-25F1F0FC1677}" presName="Child3Accent1" presStyleLbl="alignNode1" presStyleIdx="27" presStyleCnt="34"/>
      <dgm:spPr/>
    </dgm:pt>
    <dgm:pt modelId="{7300B617-37DF-45E2-B668-147C5BDBCB08}" type="pres">
      <dgm:prSet presAssocID="{36BB37CE-70FB-40A7-8430-25F1F0FC1677}" presName="Child3Accent2" presStyleLbl="alignNode1" presStyleIdx="28" presStyleCnt="34"/>
      <dgm:spPr/>
    </dgm:pt>
    <dgm:pt modelId="{A79571BD-05B4-4E76-A29B-097FA385156C}" type="pres">
      <dgm:prSet presAssocID="{36BB37CE-70FB-40A7-8430-25F1F0FC1677}" presName="Child3Accent3" presStyleLbl="alignNode1" presStyleIdx="29" presStyleCnt="34"/>
      <dgm:spPr/>
    </dgm:pt>
    <dgm:pt modelId="{3B617CD3-DD27-4F36-B690-8FBC7AAFD51F}" type="pres">
      <dgm:prSet presAssocID="{36BB37CE-70FB-40A7-8430-25F1F0FC1677}" presName="Child3Accent4" presStyleLbl="alignNode1" presStyleIdx="30" presStyleCnt="34"/>
      <dgm:spPr/>
    </dgm:pt>
    <dgm:pt modelId="{49E90AD3-81C7-46C7-B4C3-84BF3550F47E}" type="pres">
      <dgm:prSet presAssocID="{36BB37CE-70FB-40A7-8430-25F1F0FC1677}" presName="Child3Accent5" presStyleLbl="alignNode1" presStyleIdx="31" presStyleCnt="34"/>
      <dgm:spPr/>
    </dgm:pt>
    <dgm:pt modelId="{ABAF17ED-601A-4220-863D-B2DF0CBBDD12}" type="pres">
      <dgm:prSet presAssocID="{36BB37CE-70FB-40A7-8430-25F1F0FC1677}" presName="Child3Accent6" presStyleLbl="alignNode1" presStyleIdx="32" presStyleCnt="34"/>
      <dgm:spPr/>
    </dgm:pt>
    <dgm:pt modelId="{9FB5BF70-BD8C-4864-B6C3-32E632A545D9}" type="pres">
      <dgm:prSet presAssocID="{36BB37CE-70FB-40A7-8430-25F1F0FC1677}" presName="Child3Accent7" presStyleLbl="alignNode1" presStyleIdx="33" presStyleCnt="34"/>
      <dgm:spPr/>
    </dgm:pt>
    <dgm:pt modelId="{D0EC02DA-E889-4B03-8A59-4FDCCED6A373}" type="pres">
      <dgm:prSet presAssocID="{36BB37CE-70FB-40A7-8430-25F1F0FC1677}" presName="Child3" presStyleLbl="revTx" presStyleIdx="2" presStyleCnt="3">
        <dgm:presLayoutVars>
          <dgm:chMax/>
          <dgm:chPref val="0"/>
          <dgm:bulletEnabled val="1"/>
        </dgm:presLayoutVars>
      </dgm:prSet>
      <dgm:spPr/>
      <dgm:t>
        <a:bodyPr/>
        <a:lstStyle/>
        <a:p>
          <a:endParaRPr lang="en-GB"/>
        </a:p>
      </dgm:t>
    </dgm:pt>
  </dgm:ptLst>
  <dgm:cxnLst>
    <dgm:cxn modelId="{F725B2CC-0534-4F77-9AFC-CD126B9CC4CD}" srcId="{98AE648D-E00E-4B79-84B9-DD49302A4B83}" destId="{BEAE28CB-04CA-4261-993A-D1BE95AC5BBA}" srcOrd="0" destOrd="0" parTransId="{A576769D-9248-4B94-A10E-594AFA3127F9}" sibTransId="{94FCAA23-9FC4-465F-A838-B0D3E1DD3FB2}"/>
    <dgm:cxn modelId="{E815D5CC-9A56-4414-9EE4-FC2A20E8FA1C}" type="presOf" srcId="{BEAE28CB-04CA-4261-993A-D1BE95AC5BBA}" destId="{63E65867-527C-46BA-8917-8BE36FD3309A}" srcOrd="0" destOrd="0" presId="urn:microsoft.com/office/officeart/2011/layout/ConvergingText"/>
    <dgm:cxn modelId="{ADB98A71-0AB8-43A0-A579-E960B4DBAAF8}" srcId="{BEAE28CB-04CA-4261-993A-D1BE95AC5BBA}" destId="{F46567AE-3FD6-4059-A280-E9CAEF5D3437}" srcOrd="0" destOrd="0" parTransId="{E759BF16-229C-4E17-A926-D7454D5DE556}" sibTransId="{EEE33E06-96CB-47D7-99DD-E1661A7E1739}"/>
    <dgm:cxn modelId="{FB8EA1CA-1105-46C7-AF52-6B919F145F90}" type="presOf" srcId="{36BB37CE-70FB-40A7-8430-25F1F0FC1677}" destId="{D0EC02DA-E889-4B03-8A59-4FDCCED6A373}" srcOrd="0" destOrd="0" presId="urn:microsoft.com/office/officeart/2011/layout/ConvergingText"/>
    <dgm:cxn modelId="{79809EFC-EE90-4801-898F-4E756A5D51DA}" type="presOf" srcId="{98AE648D-E00E-4B79-84B9-DD49302A4B83}" destId="{E4E333F6-37DF-4832-A3D7-54F142FDC9A4}" srcOrd="0" destOrd="0" presId="urn:microsoft.com/office/officeart/2011/layout/ConvergingText"/>
    <dgm:cxn modelId="{AD6BB599-18D0-4152-BEF5-787301F7E896}" srcId="{BEAE28CB-04CA-4261-993A-D1BE95AC5BBA}" destId="{210D02F5-9B78-4EA5-A329-41663A355F44}" srcOrd="1" destOrd="0" parTransId="{EB5A66DD-C2B7-44BC-9059-7165D7316214}" sibTransId="{43ACAB97-7987-4FC1-B1AF-C0C62C413EFC}"/>
    <dgm:cxn modelId="{6DE26D04-5BE5-4AA1-A537-71905BDB0D28}" type="presOf" srcId="{F46567AE-3FD6-4059-A280-E9CAEF5D3437}" destId="{56C957F2-2ABD-461C-BF7B-AE9383A03F30}" srcOrd="0" destOrd="0" presId="urn:microsoft.com/office/officeart/2011/layout/ConvergingText"/>
    <dgm:cxn modelId="{8D30AEEC-EC2A-4491-A652-15FC2564138F}" srcId="{BEAE28CB-04CA-4261-993A-D1BE95AC5BBA}" destId="{36BB37CE-70FB-40A7-8430-25F1F0FC1677}" srcOrd="2" destOrd="0" parTransId="{EB396833-78A3-44D6-9D66-533FCA782A4C}" sibTransId="{2AD33AB8-7836-40EA-92FF-1DFCC2C16B9B}"/>
    <dgm:cxn modelId="{20512D4F-64F9-4E33-ADBC-C89E41E3B5ED}" type="presOf" srcId="{210D02F5-9B78-4EA5-A329-41663A355F44}" destId="{1082759A-CA06-4F6B-B2E0-EB799E900181}" srcOrd="0" destOrd="0" presId="urn:microsoft.com/office/officeart/2011/layout/ConvergingText"/>
    <dgm:cxn modelId="{D0C217DC-C543-479D-A8CC-E53673418964}" type="presParOf" srcId="{E4E333F6-37DF-4832-A3D7-54F142FDC9A4}" destId="{6B1733AA-B130-42D9-9C6E-1B491D7AD42A}" srcOrd="0" destOrd="0" presId="urn:microsoft.com/office/officeart/2011/layout/ConvergingText"/>
    <dgm:cxn modelId="{E4B79727-1E5D-47DE-BEB3-505C76B31CBE}" type="presParOf" srcId="{6B1733AA-B130-42D9-9C6E-1B491D7AD42A}" destId="{044AF30D-7FD7-4BD7-974C-2B4833659B39}" srcOrd="0" destOrd="0" presId="urn:microsoft.com/office/officeart/2011/layout/ConvergingText"/>
    <dgm:cxn modelId="{887757F5-8E9A-46DB-9653-FE87E6734F7B}" type="presParOf" srcId="{6B1733AA-B130-42D9-9C6E-1B491D7AD42A}" destId="{CAF00A66-52AB-4992-9514-630241B59149}" srcOrd="1" destOrd="0" presId="urn:microsoft.com/office/officeart/2011/layout/ConvergingText"/>
    <dgm:cxn modelId="{D0DD24DC-2084-4CDD-8048-2A00338713DD}" type="presParOf" srcId="{6B1733AA-B130-42D9-9C6E-1B491D7AD42A}" destId="{4FD4CC70-AED4-4FC9-A486-D14DED5B9D85}" srcOrd="2" destOrd="0" presId="urn:microsoft.com/office/officeart/2011/layout/ConvergingText"/>
    <dgm:cxn modelId="{541C2D8A-C24C-445E-8BB0-A15850C83418}" type="presParOf" srcId="{6B1733AA-B130-42D9-9C6E-1B491D7AD42A}" destId="{14363490-F4A4-4E26-AAC8-7399486EE525}" srcOrd="3" destOrd="0" presId="urn:microsoft.com/office/officeart/2011/layout/ConvergingText"/>
    <dgm:cxn modelId="{3B78F3E7-1BB2-4FDB-94B4-85A2D4C4C093}" type="presParOf" srcId="{6B1733AA-B130-42D9-9C6E-1B491D7AD42A}" destId="{A618F16A-4D7C-4B90-BDAF-5E5B70DDD21C}" srcOrd="4" destOrd="0" presId="urn:microsoft.com/office/officeart/2011/layout/ConvergingText"/>
    <dgm:cxn modelId="{CADAD746-33B0-447D-A27E-8C552E3FC5AA}" type="presParOf" srcId="{6B1733AA-B130-42D9-9C6E-1B491D7AD42A}" destId="{E0DDB411-BA10-465C-83AB-5E229D22CBA9}" srcOrd="5" destOrd="0" presId="urn:microsoft.com/office/officeart/2011/layout/ConvergingText"/>
    <dgm:cxn modelId="{D80AAF90-948F-46C4-934D-59F64FDFD11B}" type="presParOf" srcId="{6B1733AA-B130-42D9-9C6E-1B491D7AD42A}" destId="{6172C019-7A3A-4637-A057-0EF2F31095F9}" srcOrd="6" destOrd="0" presId="urn:microsoft.com/office/officeart/2011/layout/ConvergingText"/>
    <dgm:cxn modelId="{1881F0F4-240C-4505-AF2B-9478190C3764}" type="presParOf" srcId="{6B1733AA-B130-42D9-9C6E-1B491D7AD42A}" destId="{18519233-414E-42B6-82AD-5DBFA15AFB5A}" srcOrd="7" destOrd="0" presId="urn:microsoft.com/office/officeart/2011/layout/ConvergingText"/>
    <dgm:cxn modelId="{A6A2A45E-D233-4EC0-9AFC-0280A047E8FE}" type="presParOf" srcId="{6B1733AA-B130-42D9-9C6E-1B491D7AD42A}" destId="{0C50BD68-EF85-49EC-9F82-BA0B3EA0A00E}" srcOrd="8" destOrd="0" presId="urn:microsoft.com/office/officeart/2011/layout/ConvergingText"/>
    <dgm:cxn modelId="{C7EDF2B4-2A44-4625-81FB-37CAD6102643}" type="presParOf" srcId="{6B1733AA-B130-42D9-9C6E-1B491D7AD42A}" destId="{69BCC721-A8B3-470F-8DF6-741FD7BC2504}" srcOrd="9" destOrd="0" presId="urn:microsoft.com/office/officeart/2011/layout/ConvergingText"/>
    <dgm:cxn modelId="{7BC74687-AE0E-40AE-A97C-72FC064B6CC2}" type="presParOf" srcId="{6B1733AA-B130-42D9-9C6E-1B491D7AD42A}" destId="{63E65867-527C-46BA-8917-8BE36FD3309A}" srcOrd="10" destOrd="0" presId="urn:microsoft.com/office/officeart/2011/layout/ConvergingText"/>
    <dgm:cxn modelId="{FDDD05F9-0B5B-485B-8D1B-E884AEAB3712}" type="presParOf" srcId="{6B1733AA-B130-42D9-9C6E-1B491D7AD42A}" destId="{34DCAEEA-1E8F-4DA6-9039-84BB46800CC5}" srcOrd="11" destOrd="0" presId="urn:microsoft.com/office/officeart/2011/layout/ConvergingText"/>
    <dgm:cxn modelId="{47475995-BB57-4736-81B5-CFC73B7A5F30}" type="presParOf" srcId="{6B1733AA-B130-42D9-9C6E-1B491D7AD42A}" destId="{893DD0D9-E025-4C08-B0A6-18F916871182}" srcOrd="12" destOrd="0" presId="urn:microsoft.com/office/officeart/2011/layout/ConvergingText"/>
    <dgm:cxn modelId="{283B861D-26D8-4A61-906B-31EC21BA0B0B}" type="presParOf" srcId="{6B1733AA-B130-42D9-9C6E-1B491D7AD42A}" destId="{F66D32D4-45EB-4BDB-9EFA-4352C0C1511F}" srcOrd="13" destOrd="0" presId="urn:microsoft.com/office/officeart/2011/layout/ConvergingText"/>
    <dgm:cxn modelId="{E362257A-B1E4-45DB-9B5B-CF375C322292}" type="presParOf" srcId="{6B1733AA-B130-42D9-9C6E-1B491D7AD42A}" destId="{2046EC0D-BEA4-4009-9AF1-E6F042E53A01}" srcOrd="14" destOrd="0" presId="urn:microsoft.com/office/officeart/2011/layout/ConvergingText"/>
    <dgm:cxn modelId="{2F4FA5E6-039B-436F-BE7C-DD176566094A}" type="presParOf" srcId="{6B1733AA-B130-42D9-9C6E-1B491D7AD42A}" destId="{9C843FBC-0C63-493B-98E5-A865DA7C611E}" srcOrd="15" destOrd="0" presId="urn:microsoft.com/office/officeart/2011/layout/ConvergingText"/>
    <dgm:cxn modelId="{785F7AC6-45A7-4F12-BBF8-160077527D61}" type="presParOf" srcId="{6B1733AA-B130-42D9-9C6E-1B491D7AD42A}" destId="{95F01CA7-342C-4EF6-BD74-FBDDFD9C458E}" srcOrd="16" destOrd="0" presId="urn:microsoft.com/office/officeart/2011/layout/ConvergingText"/>
    <dgm:cxn modelId="{66DAC603-10F1-4A07-8933-DB42BF6103B8}" type="presParOf" srcId="{6B1733AA-B130-42D9-9C6E-1B491D7AD42A}" destId="{F5A8E4B3-F8A1-415C-B7B7-25BEAB5344BA}" srcOrd="17" destOrd="0" presId="urn:microsoft.com/office/officeart/2011/layout/ConvergingText"/>
    <dgm:cxn modelId="{8A045034-CD3A-4304-A7ED-19F1726F08B1}" type="presParOf" srcId="{6B1733AA-B130-42D9-9C6E-1B491D7AD42A}" destId="{0300FA3D-49BA-4C6A-84DF-879A12B9DD35}" srcOrd="18" destOrd="0" presId="urn:microsoft.com/office/officeart/2011/layout/ConvergingText"/>
    <dgm:cxn modelId="{1F7FEB21-5AA6-4A66-A1CD-2B9525352047}" type="presParOf" srcId="{6B1733AA-B130-42D9-9C6E-1B491D7AD42A}" destId="{6E9623EF-647D-42F3-BA45-E981FF025BFC}" srcOrd="19" destOrd="0" presId="urn:microsoft.com/office/officeart/2011/layout/ConvergingText"/>
    <dgm:cxn modelId="{E23C6275-76AB-4F18-B8E7-11847F1B196D}" type="presParOf" srcId="{6B1733AA-B130-42D9-9C6E-1B491D7AD42A}" destId="{56C957F2-2ABD-461C-BF7B-AE9383A03F30}" srcOrd="20" destOrd="0" presId="urn:microsoft.com/office/officeart/2011/layout/ConvergingText"/>
    <dgm:cxn modelId="{AA02DB9E-4453-47F8-9844-B8769FBF024D}" type="presParOf" srcId="{6B1733AA-B130-42D9-9C6E-1B491D7AD42A}" destId="{24ED8115-583C-4EA5-9D0E-58B23E303858}" srcOrd="21" destOrd="0" presId="urn:microsoft.com/office/officeart/2011/layout/ConvergingText"/>
    <dgm:cxn modelId="{7C765A0A-7B17-4BAA-97D7-D6DAB07F27E8}" type="presParOf" srcId="{6B1733AA-B130-42D9-9C6E-1B491D7AD42A}" destId="{C6DA3241-EA80-4FC1-AA95-26E015474433}" srcOrd="22" destOrd="0" presId="urn:microsoft.com/office/officeart/2011/layout/ConvergingText"/>
    <dgm:cxn modelId="{32536A49-0C00-44C1-A786-1676CD307B4F}" type="presParOf" srcId="{6B1733AA-B130-42D9-9C6E-1B491D7AD42A}" destId="{EADD5329-0CAB-41BE-9287-4638457479D3}" srcOrd="23" destOrd="0" presId="urn:microsoft.com/office/officeart/2011/layout/ConvergingText"/>
    <dgm:cxn modelId="{3D17B072-3B25-4B82-8E13-90D46F593D6C}" type="presParOf" srcId="{6B1733AA-B130-42D9-9C6E-1B491D7AD42A}" destId="{A43BC45B-FF29-478C-978C-53E96D9D4D35}" srcOrd="24" destOrd="0" presId="urn:microsoft.com/office/officeart/2011/layout/ConvergingText"/>
    <dgm:cxn modelId="{837E459C-F552-45F0-BD7D-FEDF5625D6B7}" type="presParOf" srcId="{6B1733AA-B130-42D9-9C6E-1B491D7AD42A}" destId="{BF9DDD4B-0757-49C5-A48E-8A67F715B577}" srcOrd="25" destOrd="0" presId="urn:microsoft.com/office/officeart/2011/layout/ConvergingText"/>
    <dgm:cxn modelId="{8E76A0DD-1AA3-4B5D-81E9-BE077F5DE329}" type="presParOf" srcId="{6B1733AA-B130-42D9-9C6E-1B491D7AD42A}" destId="{685B66D0-A64F-483E-A566-B5BAC378D201}" srcOrd="26" destOrd="0" presId="urn:microsoft.com/office/officeart/2011/layout/ConvergingText"/>
    <dgm:cxn modelId="{36EC4BF2-DC30-48FC-A8CF-1ADE90B771C0}" type="presParOf" srcId="{6B1733AA-B130-42D9-9C6E-1B491D7AD42A}" destId="{0A7156E0-5A06-4DF8-90DD-7692B76E1FBB}" srcOrd="27" destOrd="0" presId="urn:microsoft.com/office/officeart/2011/layout/ConvergingText"/>
    <dgm:cxn modelId="{B7CFCB07-C6B3-460B-B763-AD4E750454AB}" type="presParOf" srcId="{6B1733AA-B130-42D9-9C6E-1B491D7AD42A}" destId="{1082759A-CA06-4F6B-B2E0-EB799E900181}" srcOrd="28" destOrd="0" presId="urn:microsoft.com/office/officeart/2011/layout/ConvergingText"/>
    <dgm:cxn modelId="{39D8BB75-FDCE-47AA-8414-CD63B72BBC7A}" type="presParOf" srcId="{6B1733AA-B130-42D9-9C6E-1B491D7AD42A}" destId="{C3E72B3D-8B82-40D2-AC6B-890B77EAC6F5}" srcOrd="29" destOrd="0" presId="urn:microsoft.com/office/officeart/2011/layout/ConvergingText"/>
    <dgm:cxn modelId="{A8D7CC44-1B14-43DB-BB78-C64A675276BF}" type="presParOf" srcId="{6B1733AA-B130-42D9-9C6E-1B491D7AD42A}" destId="{7300B617-37DF-45E2-B668-147C5BDBCB08}" srcOrd="30" destOrd="0" presId="urn:microsoft.com/office/officeart/2011/layout/ConvergingText"/>
    <dgm:cxn modelId="{7202F681-A479-4381-BCB3-D367C8DBDAE9}" type="presParOf" srcId="{6B1733AA-B130-42D9-9C6E-1B491D7AD42A}" destId="{A79571BD-05B4-4E76-A29B-097FA385156C}" srcOrd="31" destOrd="0" presId="urn:microsoft.com/office/officeart/2011/layout/ConvergingText"/>
    <dgm:cxn modelId="{20AF3045-39CF-4D82-B64C-1C51EAF343AA}" type="presParOf" srcId="{6B1733AA-B130-42D9-9C6E-1B491D7AD42A}" destId="{3B617CD3-DD27-4F36-B690-8FBC7AAFD51F}" srcOrd="32" destOrd="0" presId="urn:microsoft.com/office/officeart/2011/layout/ConvergingText"/>
    <dgm:cxn modelId="{B5622C6C-9FF7-4F8D-9BC1-73D0193ADB38}" type="presParOf" srcId="{6B1733AA-B130-42D9-9C6E-1B491D7AD42A}" destId="{49E90AD3-81C7-46C7-B4C3-84BF3550F47E}" srcOrd="33" destOrd="0" presId="urn:microsoft.com/office/officeart/2011/layout/ConvergingText"/>
    <dgm:cxn modelId="{634CA8B5-7E7A-404E-A9F9-81A0C562A206}" type="presParOf" srcId="{6B1733AA-B130-42D9-9C6E-1B491D7AD42A}" destId="{ABAF17ED-601A-4220-863D-B2DF0CBBDD12}" srcOrd="34" destOrd="0" presId="urn:microsoft.com/office/officeart/2011/layout/ConvergingText"/>
    <dgm:cxn modelId="{B1828910-FD3D-4B6F-BEE3-9F4119B845B9}" type="presParOf" srcId="{6B1733AA-B130-42D9-9C6E-1B491D7AD42A}" destId="{9FB5BF70-BD8C-4864-B6C3-32E632A545D9}" srcOrd="35" destOrd="0" presId="urn:microsoft.com/office/officeart/2011/layout/ConvergingText"/>
    <dgm:cxn modelId="{BF117932-943D-4103-9D68-0318CE7A372C}" type="presParOf" srcId="{6B1733AA-B130-42D9-9C6E-1B491D7AD42A}" destId="{D0EC02DA-E889-4B03-8A59-4FDCCED6A373}" srcOrd="36" destOrd="0" presId="urn:microsoft.com/office/officeart/2011/layout/ConvergingTex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2D6A65-79E3-459C-8664-F13EF287F516}" type="doc">
      <dgm:prSet loTypeId="urn:microsoft.com/office/officeart/2005/8/layout/vList3" loCatId="picture" qsTypeId="urn:microsoft.com/office/officeart/2005/8/quickstyle/simple4" qsCatId="simple" csTypeId="urn:microsoft.com/office/officeart/2005/8/colors/colorful3" csCatId="colorful" phldr="1"/>
      <dgm:spPr/>
    </dgm:pt>
    <dgm:pt modelId="{30E43F08-1E50-43F4-AF9A-12804776FF84}">
      <dgm:prSet phldrT="[Text]" custT="1"/>
      <dgm:spPr/>
      <dgm:t>
        <a:bodyPr/>
        <a:lstStyle/>
        <a:p>
          <a:pPr algn="l"/>
          <a:r>
            <a:rPr lang="en-GB" sz="1800" b="1" dirty="0" smtClean="0">
              <a:effectLst>
                <a:outerShdw blurRad="38100" dist="38100" dir="2700000" algn="tl">
                  <a:srgbClr val="000000">
                    <a:alpha val="43137"/>
                  </a:srgbClr>
                </a:outerShdw>
              </a:effectLst>
            </a:rPr>
            <a:t>Used in </a:t>
          </a:r>
          <a:r>
            <a:rPr lang="en-GB" sz="2000" b="1" dirty="0" smtClean="0">
              <a:effectLst>
                <a:outerShdw blurRad="38100" dist="38100" dir="2700000" algn="tl">
                  <a:srgbClr val="000000">
                    <a:alpha val="43137"/>
                  </a:srgbClr>
                </a:outerShdw>
              </a:effectLst>
            </a:rPr>
            <a:t>88.2% </a:t>
          </a:r>
          <a:r>
            <a:rPr lang="en-GB" sz="1800" b="1" dirty="0" smtClean="0">
              <a:effectLst>
                <a:outerShdw blurRad="38100" dist="38100" dir="2700000" algn="tl">
                  <a:srgbClr val="000000">
                    <a:alpha val="43137"/>
                  </a:srgbClr>
                </a:outerShdw>
              </a:effectLst>
            </a:rPr>
            <a:t>of </a:t>
          </a:r>
          <a:r>
            <a:rPr lang="en-GB" sz="2000" b="1" dirty="0" smtClean="0">
              <a:effectLst>
                <a:outerShdw blurRad="38100" dist="38100" dir="2700000" algn="tl">
                  <a:srgbClr val="000000">
                    <a:alpha val="43137"/>
                  </a:srgbClr>
                </a:outerShdw>
              </a:effectLst>
            </a:rPr>
            <a:t>all cases</a:t>
          </a:r>
        </a:p>
        <a:p>
          <a:pPr algn="l"/>
          <a:r>
            <a:rPr lang="en-GB" sz="2000" b="1" dirty="0" smtClean="0">
              <a:effectLst>
                <a:outerShdw blurRad="38100" dist="38100" dir="2700000" algn="tl">
                  <a:srgbClr val="000000">
                    <a:alpha val="43137"/>
                  </a:srgbClr>
                </a:outerShdw>
              </a:effectLst>
            </a:rPr>
            <a:t>and in 99.8% of GAs </a:t>
          </a:r>
          <a:endParaRPr lang="en-GB" sz="2000" b="1" dirty="0">
            <a:effectLst>
              <a:outerShdw blurRad="38100" dist="38100" dir="2700000" algn="tl">
                <a:srgbClr val="000000">
                  <a:alpha val="43137"/>
                </a:srgbClr>
              </a:outerShdw>
            </a:effectLst>
          </a:endParaRPr>
        </a:p>
      </dgm:t>
    </dgm:pt>
    <dgm:pt modelId="{39F50809-F261-4F02-BB02-89767D726E89}" type="parTrans" cxnId="{03F1AF6A-95C3-4DE6-A4A4-7A3BAB1238D5}">
      <dgm:prSet/>
      <dgm:spPr/>
      <dgm:t>
        <a:bodyPr/>
        <a:lstStyle/>
        <a:p>
          <a:endParaRPr lang="en-GB"/>
        </a:p>
      </dgm:t>
    </dgm:pt>
    <dgm:pt modelId="{3D83D91E-B64A-4207-B151-A4542E152B47}" type="sibTrans" cxnId="{03F1AF6A-95C3-4DE6-A4A4-7A3BAB1238D5}">
      <dgm:prSet/>
      <dgm:spPr/>
      <dgm:t>
        <a:bodyPr/>
        <a:lstStyle/>
        <a:p>
          <a:endParaRPr lang="en-GB"/>
        </a:p>
      </dgm:t>
    </dgm:pt>
    <dgm:pt modelId="{06DD54BC-3CD6-446B-A4ED-718274D8E185}">
      <dgm:prSet phldrT="[Text]" custT="1"/>
      <dgm:spPr/>
      <dgm:t>
        <a:bodyPr/>
        <a:lstStyle/>
        <a:p>
          <a:pPr algn="l"/>
          <a:r>
            <a:rPr lang="en-GB" sz="1800" b="1" dirty="0" smtClean="0">
              <a:effectLst>
                <a:outerShdw blurRad="38100" dist="38100" dir="2700000" algn="tl">
                  <a:srgbClr val="000000">
                    <a:alpha val="43137"/>
                  </a:srgbClr>
                </a:outerShdw>
              </a:effectLst>
            </a:rPr>
            <a:t>Estimated annual caseload: </a:t>
          </a:r>
          <a:r>
            <a:rPr lang="en-GB" sz="2000" b="1" dirty="0" smtClean="0">
              <a:effectLst>
                <a:outerShdw blurRad="38100" dist="38100" dir="2700000" algn="tl">
                  <a:srgbClr val="000000">
                    <a:alpha val="43137"/>
                  </a:srgbClr>
                </a:outerShdw>
              </a:effectLst>
            </a:rPr>
            <a:t>2,755,849</a:t>
          </a:r>
          <a:endParaRPr lang="en-GB" sz="2000" b="1" dirty="0">
            <a:effectLst>
              <a:outerShdw blurRad="38100" dist="38100" dir="2700000" algn="tl">
                <a:srgbClr val="000000">
                  <a:alpha val="43137"/>
                </a:srgbClr>
              </a:outerShdw>
            </a:effectLst>
          </a:endParaRPr>
        </a:p>
      </dgm:t>
    </dgm:pt>
    <dgm:pt modelId="{33CCC7A1-D0BA-4A03-8167-B832B5A1FF82}" type="parTrans" cxnId="{77B5B410-331B-46E5-812B-596984C2B373}">
      <dgm:prSet/>
      <dgm:spPr/>
      <dgm:t>
        <a:bodyPr/>
        <a:lstStyle/>
        <a:p>
          <a:endParaRPr lang="en-GB"/>
        </a:p>
      </dgm:t>
    </dgm:pt>
    <dgm:pt modelId="{28807FB3-B972-483F-BC5C-3CC4201DF16B}" type="sibTrans" cxnId="{77B5B410-331B-46E5-812B-596984C2B373}">
      <dgm:prSet/>
      <dgm:spPr/>
      <dgm:t>
        <a:bodyPr/>
        <a:lstStyle/>
        <a:p>
          <a:endParaRPr lang="en-GB"/>
        </a:p>
      </dgm:t>
    </dgm:pt>
    <dgm:pt modelId="{502EA75F-B9E9-43ED-89C7-296DE0D1BC32}">
      <dgm:prSet phldrT="[Text]" custT="1"/>
      <dgm:spPr/>
      <dgm:t>
        <a:bodyPr/>
        <a:lstStyle/>
        <a:p>
          <a:pPr algn="l" defTabSz="717550">
            <a:lnSpc>
              <a:spcPts val="1800"/>
            </a:lnSpc>
            <a:spcAft>
              <a:spcPts val="600"/>
            </a:spcAft>
            <a:tabLst>
              <a:tab pos="1436688" algn="l"/>
              <a:tab pos="2244725" algn="l"/>
            </a:tabLst>
          </a:pPr>
          <a:r>
            <a:rPr lang="en-GB" sz="1600" b="1" smtClean="0">
              <a:solidFill>
                <a:schemeClr val="tx1">
                  <a:lumMod val="75000"/>
                  <a:lumOff val="25000"/>
                </a:schemeClr>
              </a:solidFill>
              <a:effectLst>
                <a:outerShdw blurRad="38100" dist="38100" dir="2700000" algn="tl">
                  <a:srgbClr val="000000">
                    <a:alpha val="43137"/>
                  </a:srgbClr>
                </a:outerShdw>
              </a:effectLst>
            </a:rPr>
            <a:t>Opioids</a:t>
          </a:r>
          <a:r>
            <a:rPr lang="en-GB" sz="1600" b="1" smtClean="0">
              <a:solidFill>
                <a:schemeClr val="tx1">
                  <a:lumMod val="75000"/>
                  <a:lumOff val="25000"/>
                </a:schemeClr>
              </a:solidFill>
              <a:effectLst/>
            </a:rPr>
            <a:t>: 	82.5%	2,577,603</a:t>
          </a:r>
        </a:p>
        <a:p>
          <a:pPr algn="l" defTabSz="717550">
            <a:lnSpc>
              <a:spcPts val="1800"/>
            </a:lnSpc>
            <a:spcAft>
              <a:spcPts val="600"/>
            </a:spcAft>
            <a:tabLst>
              <a:tab pos="2244725" algn="l"/>
            </a:tabLst>
          </a:pPr>
          <a:r>
            <a:rPr lang="en-GB" sz="1600" b="1" smtClean="0">
              <a:solidFill>
                <a:schemeClr val="tx1">
                  <a:lumMod val="75000"/>
                  <a:lumOff val="25000"/>
                </a:schemeClr>
              </a:solidFill>
              <a:effectLst>
                <a:outerShdw blurRad="38100" dist="38100" dir="2700000" algn="tl">
                  <a:srgbClr val="000000">
                    <a:alpha val="43137"/>
                  </a:srgbClr>
                </a:outerShdw>
              </a:effectLst>
            </a:rPr>
            <a:t>Paracetamol</a:t>
          </a:r>
          <a:r>
            <a:rPr lang="en-GB" sz="1600" b="1" smtClean="0">
              <a:solidFill>
                <a:schemeClr val="tx1">
                  <a:lumMod val="75000"/>
                  <a:lumOff val="25000"/>
                </a:schemeClr>
              </a:solidFill>
              <a:effectLst/>
            </a:rPr>
            <a:t>:  56.1%	1,752,849</a:t>
          </a:r>
        </a:p>
        <a:p>
          <a:pPr algn="l" defTabSz="717550">
            <a:lnSpc>
              <a:spcPts val="1800"/>
            </a:lnSpc>
            <a:spcAft>
              <a:spcPts val="600"/>
            </a:spcAft>
            <a:tabLst>
              <a:tab pos="1436688" algn="l"/>
              <a:tab pos="2244725" algn="l"/>
            </a:tabLst>
          </a:pPr>
          <a:r>
            <a:rPr lang="en-GB" sz="1600" b="1" smtClean="0">
              <a:solidFill>
                <a:schemeClr val="tx1">
                  <a:lumMod val="75000"/>
                  <a:lumOff val="25000"/>
                </a:schemeClr>
              </a:solidFill>
              <a:effectLst>
                <a:outerShdw blurRad="38100" dist="38100" dir="2700000" algn="tl">
                  <a:srgbClr val="000000">
                    <a:alpha val="43137"/>
                  </a:srgbClr>
                </a:outerShdw>
              </a:effectLst>
            </a:rPr>
            <a:t>NSAIDs</a:t>
          </a:r>
          <a:r>
            <a:rPr lang="en-GB" sz="1600" b="1" smtClean="0">
              <a:solidFill>
                <a:schemeClr val="tx1">
                  <a:lumMod val="75000"/>
                  <a:lumOff val="25000"/>
                </a:schemeClr>
              </a:solidFill>
              <a:effectLst/>
            </a:rPr>
            <a:t>:  	28.3%	   884,170</a:t>
          </a:r>
          <a:endParaRPr lang="en-GB" sz="1600" b="1" dirty="0">
            <a:solidFill>
              <a:schemeClr val="tx1">
                <a:lumMod val="75000"/>
                <a:lumOff val="25000"/>
              </a:schemeClr>
            </a:solidFill>
            <a:effectLst/>
          </a:endParaRPr>
        </a:p>
      </dgm:t>
    </dgm:pt>
    <dgm:pt modelId="{E88B5A6E-BBD2-480D-907D-1E5064A2004B}" type="parTrans" cxnId="{14B54AA5-953B-4F5F-B593-33BEA00A93BB}">
      <dgm:prSet/>
      <dgm:spPr/>
      <dgm:t>
        <a:bodyPr/>
        <a:lstStyle/>
        <a:p>
          <a:endParaRPr lang="en-GB"/>
        </a:p>
      </dgm:t>
    </dgm:pt>
    <dgm:pt modelId="{9A85C5FB-0C1B-464A-A061-DE6479D6442A}" type="sibTrans" cxnId="{14B54AA5-953B-4F5F-B593-33BEA00A93BB}">
      <dgm:prSet/>
      <dgm:spPr/>
      <dgm:t>
        <a:bodyPr/>
        <a:lstStyle/>
        <a:p>
          <a:endParaRPr lang="en-GB"/>
        </a:p>
      </dgm:t>
    </dgm:pt>
    <dgm:pt modelId="{F7043760-F272-4AA3-A276-00270D2B1556}" type="pres">
      <dgm:prSet presAssocID="{EF2D6A65-79E3-459C-8664-F13EF287F516}" presName="linearFlow" presStyleCnt="0">
        <dgm:presLayoutVars>
          <dgm:dir/>
          <dgm:resizeHandles val="exact"/>
        </dgm:presLayoutVars>
      </dgm:prSet>
      <dgm:spPr/>
    </dgm:pt>
    <dgm:pt modelId="{AF8EC417-038B-4B86-9990-462771C7F1B2}" type="pres">
      <dgm:prSet presAssocID="{30E43F08-1E50-43F4-AF9A-12804776FF84}" presName="composite" presStyleCnt="0"/>
      <dgm:spPr/>
    </dgm:pt>
    <dgm:pt modelId="{B91F51C4-B9A6-43CA-8ECC-0A35CC72F518}" type="pres">
      <dgm:prSet presAssocID="{30E43F08-1E50-43F4-AF9A-12804776FF84}" presName="imgShp" presStyleLbl="fgImgPlace1" presStyleIdx="0" presStyleCnt="3"/>
      <dgm:spPr>
        <a:blipFill rotWithShape="1">
          <a:blip xmlns:r="http://schemas.openxmlformats.org/officeDocument/2006/relationships" r:embed="rId1"/>
          <a:stretch>
            <a:fillRect/>
          </a:stretch>
        </a:blipFill>
      </dgm:spPr>
    </dgm:pt>
    <dgm:pt modelId="{E3DCE91D-E80F-45B8-BFCA-3FE1B7698B1F}" type="pres">
      <dgm:prSet presAssocID="{30E43F08-1E50-43F4-AF9A-12804776FF84}" presName="txShp" presStyleLbl="node1" presStyleIdx="0" presStyleCnt="3">
        <dgm:presLayoutVars>
          <dgm:bulletEnabled val="1"/>
        </dgm:presLayoutVars>
      </dgm:prSet>
      <dgm:spPr/>
      <dgm:t>
        <a:bodyPr/>
        <a:lstStyle/>
        <a:p>
          <a:endParaRPr lang="en-GB"/>
        </a:p>
      </dgm:t>
    </dgm:pt>
    <dgm:pt modelId="{06410D59-AB9D-4283-A0C7-CEB71766B579}" type="pres">
      <dgm:prSet presAssocID="{3D83D91E-B64A-4207-B151-A4542E152B47}" presName="spacing" presStyleCnt="0"/>
      <dgm:spPr/>
    </dgm:pt>
    <dgm:pt modelId="{6170B7C1-D805-487F-BA19-83D47E629C52}" type="pres">
      <dgm:prSet presAssocID="{06DD54BC-3CD6-446B-A4ED-718274D8E185}" presName="composite" presStyleCnt="0"/>
      <dgm:spPr/>
    </dgm:pt>
    <dgm:pt modelId="{F427234F-24EE-47DA-B44A-5EBBC51564B8}" type="pres">
      <dgm:prSet presAssocID="{06DD54BC-3CD6-446B-A4ED-718274D8E185}" presName="imgShp" presStyleLbl="fgImgPlace1" presStyleIdx="1" presStyleCnt="3"/>
      <dgm:spPr>
        <a:blipFill rotWithShape="1">
          <a:blip xmlns:r="http://schemas.openxmlformats.org/officeDocument/2006/relationships" r:embed="rId2"/>
          <a:stretch>
            <a:fillRect/>
          </a:stretch>
        </a:blipFill>
      </dgm:spPr>
    </dgm:pt>
    <dgm:pt modelId="{4C972106-BE38-46AA-B15D-37CE4A31E361}" type="pres">
      <dgm:prSet presAssocID="{06DD54BC-3CD6-446B-A4ED-718274D8E185}" presName="txShp" presStyleLbl="node1" presStyleIdx="1" presStyleCnt="3">
        <dgm:presLayoutVars>
          <dgm:bulletEnabled val="1"/>
        </dgm:presLayoutVars>
      </dgm:prSet>
      <dgm:spPr/>
      <dgm:t>
        <a:bodyPr/>
        <a:lstStyle/>
        <a:p>
          <a:endParaRPr lang="en-GB"/>
        </a:p>
      </dgm:t>
    </dgm:pt>
    <dgm:pt modelId="{C530A52A-7AC3-4A99-9369-554F87A3EB29}" type="pres">
      <dgm:prSet presAssocID="{28807FB3-B972-483F-BC5C-3CC4201DF16B}" presName="spacing" presStyleCnt="0"/>
      <dgm:spPr/>
    </dgm:pt>
    <dgm:pt modelId="{9B667D4E-E1F0-43B2-AFFC-4C2CCC8A7379}" type="pres">
      <dgm:prSet presAssocID="{502EA75F-B9E9-43ED-89C7-296DE0D1BC32}" presName="composite" presStyleCnt="0"/>
      <dgm:spPr/>
    </dgm:pt>
    <dgm:pt modelId="{41AFBBD5-7337-49D8-9C8C-E49769363FE9}" type="pres">
      <dgm:prSet presAssocID="{502EA75F-B9E9-43ED-89C7-296DE0D1BC32}" presName="imgShp" presStyleLbl="fgImgPlace1" presStyleIdx="2" presStyleCnt="3"/>
      <dgm:spPr>
        <a:blipFill rotWithShape="1">
          <a:blip xmlns:r="http://schemas.openxmlformats.org/officeDocument/2006/relationships" r:embed="rId3"/>
          <a:stretch>
            <a:fillRect/>
          </a:stretch>
        </a:blipFill>
      </dgm:spPr>
      <dgm:t>
        <a:bodyPr/>
        <a:lstStyle/>
        <a:p>
          <a:endParaRPr lang="en-GB"/>
        </a:p>
      </dgm:t>
    </dgm:pt>
    <dgm:pt modelId="{B5001F35-F4C4-464A-860B-665777BCD5DC}" type="pres">
      <dgm:prSet presAssocID="{502EA75F-B9E9-43ED-89C7-296DE0D1BC32}" presName="txShp" presStyleLbl="node1" presStyleIdx="2" presStyleCnt="3">
        <dgm:presLayoutVars>
          <dgm:bulletEnabled val="1"/>
        </dgm:presLayoutVars>
      </dgm:prSet>
      <dgm:spPr/>
      <dgm:t>
        <a:bodyPr/>
        <a:lstStyle/>
        <a:p>
          <a:endParaRPr lang="en-GB"/>
        </a:p>
      </dgm:t>
    </dgm:pt>
  </dgm:ptLst>
  <dgm:cxnLst>
    <dgm:cxn modelId="{733CE016-0C6A-4B45-8688-A29CFA156054}" type="presOf" srcId="{30E43F08-1E50-43F4-AF9A-12804776FF84}" destId="{E3DCE91D-E80F-45B8-BFCA-3FE1B7698B1F}" srcOrd="0" destOrd="0" presId="urn:microsoft.com/office/officeart/2005/8/layout/vList3"/>
    <dgm:cxn modelId="{03F1AF6A-95C3-4DE6-A4A4-7A3BAB1238D5}" srcId="{EF2D6A65-79E3-459C-8664-F13EF287F516}" destId="{30E43F08-1E50-43F4-AF9A-12804776FF84}" srcOrd="0" destOrd="0" parTransId="{39F50809-F261-4F02-BB02-89767D726E89}" sibTransId="{3D83D91E-B64A-4207-B151-A4542E152B47}"/>
    <dgm:cxn modelId="{F9B26653-D465-47BF-9C3A-8E4A4B10078D}" type="presOf" srcId="{502EA75F-B9E9-43ED-89C7-296DE0D1BC32}" destId="{B5001F35-F4C4-464A-860B-665777BCD5DC}" srcOrd="0" destOrd="0" presId="urn:microsoft.com/office/officeart/2005/8/layout/vList3"/>
    <dgm:cxn modelId="{77B5B410-331B-46E5-812B-596984C2B373}" srcId="{EF2D6A65-79E3-459C-8664-F13EF287F516}" destId="{06DD54BC-3CD6-446B-A4ED-718274D8E185}" srcOrd="1" destOrd="0" parTransId="{33CCC7A1-D0BA-4A03-8167-B832B5A1FF82}" sibTransId="{28807FB3-B972-483F-BC5C-3CC4201DF16B}"/>
    <dgm:cxn modelId="{1865568E-A5D0-4708-900B-9C2FD3F7A621}" type="presOf" srcId="{06DD54BC-3CD6-446B-A4ED-718274D8E185}" destId="{4C972106-BE38-46AA-B15D-37CE4A31E361}" srcOrd="0" destOrd="0" presId="urn:microsoft.com/office/officeart/2005/8/layout/vList3"/>
    <dgm:cxn modelId="{14B54AA5-953B-4F5F-B593-33BEA00A93BB}" srcId="{EF2D6A65-79E3-459C-8664-F13EF287F516}" destId="{502EA75F-B9E9-43ED-89C7-296DE0D1BC32}" srcOrd="2" destOrd="0" parTransId="{E88B5A6E-BBD2-480D-907D-1E5064A2004B}" sibTransId="{9A85C5FB-0C1B-464A-A061-DE6479D6442A}"/>
    <dgm:cxn modelId="{FF69399D-78E0-4A0B-8265-72CED114B582}" type="presOf" srcId="{EF2D6A65-79E3-459C-8664-F13EF287F516}" destId="{F7043760-F272-4AA3-A276-00270D2B1556}" srcOrd="0" destOrd="0" presId="urn:microsoft.com/office/officeart/2005/8/layout/vList3"/>
    <dgm:cxn modelId="{2508790A-E83C-4056-8B0B-F9318943C940}" type="presParOf" srcId="{F7043760-F272-4AA3-A276-00270D2B1556}" destId="{AF8EC417-038B-4B86-9990-462771C7F1B2}" srcOrd="0" destOrd="0" presId="urn:microsoft.com/office/officeart/2005/8/layout/vList3"/>
    <dgm:cxn modelId="{3A62B030-1508-4975-8697-61E002BA9113}" type="presParOf" srcId="{AF8EC417-038B-4B86-9990-462771C7F1B2}" destId="{B91F51C4-B9A6-43CA-8ECC-0A35CC72F518}" srcOrd="0" destOrd="0" presId="urn:microsoft.com/office/officeart/2005/8/layout/vList3"/>
    <dgm:cxn modelId="{C2C13479-5F49-4CE4-A638-0BA8BFE426DE}" type="presParOf" srcId="{AF8EC417-038B-4B86-9990-462771C7F1B2}" destId="{E3DCE91D-E80F-45B8-BFCA-3FE1B7698B1F}" srcOrd="1" destOrd="0" presId="urn:microsoft.com/office/officeart/2005/8/layout/vList3"/>
    <dgm:cxn modelId="{CC86BD58-5FFE-4C80-886D-F35B32FAD91D}" type="presParOf" srcId="{F7043760-F272-4AA3-A276-00270D2B1556}" destId="{06410D59-AB9D-4283-A0C7-CEB71766B579}" srcOrd="1" destOrd="0" presId="urn:microsoft.com/office/officeart/2005/8/layout/vList3"/>
    <dgm:cxn modelId="{73560B8F-D620-4268-88C5-288134FE9A5C}" type="presParOf" srcId="{F7043760-F272-4AA3-A276-00270D2B1556}" destId="{6170B7C1-D805-487F-BA19-83D47E629C52}" srcOrd="2" destOrd="0" presId="urn:microsoft.com/office/officeart/2005/8/layout/vList3"/>
    <dgm:cxn modelId="{D2779CAB-ABB7-448B-9594-EA69B9E0A897}" type="presParOf" srcId="{6170B7C1-D805-487F-BA19-83D47E629C52}" destId="{F427234F-24EE-47DA-B44A-5EBBC51564B8}" srcOrd="0" destOrd="0" presId="urn:microsoft.com/office/officeart/2005/8/layout/vList3"/>
    <dgm:cxn modelId="{B545E57A-C1FE-42B9-9F6B-AB7FB4A61667}" type="presParOf" srcId="{6170B7C1-D805-487F-BA19-83D47E629C52}" destId="{4C972106-BE38-46AA-B15D-37CE4A31E361}" srcOrd="1" destOrd="0" presId="urn:microsoft.com/office/officeart/2005/8/layout/vList3"/>
    <dgm:cxn modelId="{DA1BC2E6-4E6D-48FA-A462-957672E0096D}" type="presParOf" srcId="{F7043760-F272-4AA3-A276-00270D2B1556}" destId="{C530A52A-7AC3-4A99-9369-554F87A3EB29}" srcOrd="3" destOrd="0" presId="urn:microsoft.com/office/officeart/2005/8/layout/vList3"/>
    <dgm:cxn modelId="{BF2B84DC-5507-4C71-BA2C-F9DA04AE2493}" type="presParOf" srcId="{F7043760-F272-4AA3-A276-00270D2B1556}" destId="{9B667D4E-E1F0-43B2-AFFC-4C2CCC8A7379}" srcOrd="4" destOrd="0" presId="urn:microsoft.com/office/officeart/2005/8/layout/vList3"/>
    <dgm:cxn modelId="{33D2F505-15F6-4FFF-A7DA-2CAC368F5D53}" type="presParOf" srcId="{9B667D4E-E1F0-43B2-AFFC-4C2CCC8A7379}" destId="{41AFBBD5-7337-49D8-9C8C-E49769363FE9}" srcOrd="0" destOrd="0" presId="urn:microsoft.com/office/officeart/2005/8/layout/vList3"/>
    <dgm:cxn modelId="{B8188024-5797-4E60-A228-C85779F99BFF}" type="presParOf" srcId="{9B667D4E-E1F0-43B2-AFFC-4C2CCC8A7379}" destId="{B5001F35-F4C4-464A-860B-665777BCD5D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2D6A65-79E3-459C-8664-F13EF287F516}" type="doc">
      <dgm:prSet loTypeId="urn:microsoft.com/office/officeart/2005/8/layout/vList3" loCatId="picture" qsTypeId="urn:microsoft.com/office/officeart/2005/8/quickstyle/simple4" qsCatId="simple" csTypeId="urn:microsoft.com/office/officeart/2005/8/colors/colorful5" csCatId="colorful" phldr="1"/>
      <dgm:spPr/>
    </dgm:pt>
    <dgm:pt modelId="{30E43F08-1E50-43F4-AF9A-12804776FF84}">
      <dgm:prSet phldrT="[Text]" custT="1"/>
      <dgm:spPr/>
      <dgm:t>
        <a:bodyPr/>
        <a:lstStyle/>
        <a:p>
          <a:pPr algn="l"/>
          <a:r>
            <a:rPr lang="en-GB" sz="1800" b="1" dirty="0" smtClean="0">
              <a:effectLst>
                <a:outerShdw blurRad="38100" dist="38100" dir="2700000" algn="tl">
                  <a:srgbClr val="000000">
                    <a:alpha val="43137"/>
                  </a:srgbClr>
                </a:outerShdw>
              </a:effectLst>
            </a:rPr>
            <a:t>Used in </a:t>
          </a:r>
          <a:r>
            <a:rPr lang="en-GB" sz="2000" b="1" dirty="0" smtClean="0">
              <a:effectLst>
                <a:outerShdw blurRad="38100" dist="38100" dir="2700000" algn="tl">
                  <a:srgbClr val="000000">
                    <a:alpha val="43137"/>
                  </a:srgbClr>
                </a:outerShdw>
              </a:effectLst>
            </a:rPr>
            <a:t>57.2% </a:t>
          </a:r>
          <a:r>
            <a:rPr lang="en-GB" sz="1800" b="1" dirty="0" smtClean="0">
              <a:effectLst>
                <a:outerShdw blurRad="38100" dist="38100" dir="2700000" algn="tl">
                  <a:srgbClr val="000000">
                    <a:alpha val="43137"/>
                  </a:srgbClr>
                </a:outerShdw>
              </a:effectLst>
            </a:rPr>
            <a:t>of </a:t>
          </a:r>
          <a:r>
            <a:rPr lang="en-GB" sz="2000" b="1" dirty="0" smtClean="0">
              <a:effectLst>
                <a:outerShdw blurRad="38100" dist="38100" dir="2700000" algn="tl">
                  <a:srgbClr val="000000">
                    <a:alpha val="43137"/>
                  </a:srgbClr>
                </a:outerShdw>
              </a:effectLst>
            </a:rPr>
            <a:t>all cases</a:t>
          </a:r>
          <a:endParaRPr lang="en-GB" sz="2000" b="1" dirty="0">
            <a:effectLst>
              <a:outerShdw blurRad="38100" dist="38100" dir="2700000" algn="tl">
                <a:srgbClr val="000000">
                  <a:alpha val="43137"/>
                </a:srgbClr>
              </a:outerShdw>
            </a:effectLst>
          </a:endParaRPr>
        </a:p>
      </dgm:t>
    </dgm:pt>
    <dgm:pt modelId="{39F50809-F261-4F02-BB02-89767D726E89}" type="parTrans" cxnId="{03F1AF6A-95C3-4DE6-A4A4-7A3BAB1238D5}">
      <dgm:prSet/>
      <dgm:spPr/>
      <dgm:t>
        <a:bodyPr/>
        <a:lstStyle/>
        <a:p>
          <a:endParaRPr lang="en-GB"/>
        </a:p>
      </dgm:t>
    </dgm:pt>
    <dgm:pt modelId="{3D83D91E-B64A-4207-B151-A4542E152B47}" type="sibTrans" cxnId="{03F1AF6A-95C3-4DE6-A4A4-7A3BAB1238D5}">
      <dgm:prSet/>
      <dgm:spPr/>
      <dgm:t>
        <a:bodyPr/>
        <a:lstStyle/>
        <a:p>
          <a:endParaRPr lang="en-GB"/>
        </a:p>
      </dgm:t>
    </dgm:pt>
    <dgm:pt modelId="{06DD54BC-3CD6-446B-A4ED-718274D8E185}">
      <dgm:prSet phldrT="[Text]" custT="1"/>
      <dgm:spPr/>
      <dgm:t>
        <a:bodyPr/>
        <a:lstStyle/>
        <a:p>
          <a:pPr algn="l"/>
          <a:r>
            <a:rPr lang="en-GB" sz="1800" b="1" dirty="0" smtClean="0">
              <a:effectLst>
                <a:outerShdw blurRad="38100" dist="38100" dir="2700000" algn="tl">
                  <a:srgbClr val="000000">
                    <a:alpha val="43137"/>
                  </a:srgbClr>
                </a:outerShdw>
              </a:effectLst>
            </a:rPr>
            <a:t>Estimated annual caseload</a:t>
          </a:r>
          <a:r>
            <a:rPr lang="en-GB" sz="1800" b="1" smtClean="0">
              <a:effectLst>
                <a:outerShdw blurRad="38100" dist="38100" dir="2700000" algn="tl">
                  <a:srgbClr val="000000">
                    <a:alpha val="43137"/>
                  </a:srgbClr>
                </a:outerShdw>
              </a:effectLst>
            </a:rPr>
            <a:t>: </a:t>
          </a:r>
          <a:r>
            <a:rPr lang="en-GB" sz="2000" b="1" smtClean="0">
              <a:effectLst>
                <a:outerShdw blurRad="38100" dist="38100" dir="2700000" algn="tl">
                  <a:srgbClr val="000000">
                    <a:alpha val="43137"/>
                  </a:srgbClr>
                </a:outerShdw>
              </a:effectLst>
            </a:rPr>
            <a:t>1,787,360</a:t>
          </a:r>
          <a:endParaRPr lang="en-GB" sz="2000" b="1" dirty="0">
            <a:effectLst>
              <a:outerShdw blurRad="38100" dist="38100" dir="2700000" algn="tl">
                <a:srgbClr val="000000">
                  <a:alpha val="43137"/>
                </a:srgbClr>
              </a:outerShdw>
            </a:effectLst>
          </a:endParaRPr>
        </a:p>
      </dgm:t>
    </dgm:pt>
    <dgm:pt modelId="{33CCC7A1-D0BA-4A03-8167-B832B5A1FF82}" type="parTrans" cxnId="{77B5B410-331B-46E5-812B-596984C2B373}">
      <dgm:prSet/>
      <dgm:spPr/>
      <dgm:t>
        <a:bodyPr/>
        <a:lstStyle/>
        <a:p>
          <a:endParaRPr lang="en-GB"/>
        </a:p>
      </dgm:t>
    </dgm:pt>
    <dgm:pt modelId="{28807FB3-B972-483F-BC5C-3CC4201DF16B}" type="sibTrans" cxnId="{77B5B410-331B-46E5-812B-596984C2B373}">
      <dgm:prSet/>
      <dgm:spPr/>
      <dgm:t>
        <a:bodyPr/>
        <a:lstStyle/>
        <a:p>
          <a:endParaRPr lang="en-GB"/>
        </a:p>
      </dgm:t>
    </dgm:pt>
    <dgm:pt modelId="{502EA75F-B9E9-43ED-89C7-296DE0D1BC32}">
      <dgm:prSet phldrT="[Text]" custT="1"/>
      <dgm:spPr>
        <a:solidFill>
          <a:schemeClr val="accent3">
            <a:lumMod val="75000"/>
          </a:schemeClr>
        </a:solidFill>
      </dgm:spPr>
      <dgm:t>
        <a:bodyPr/>
        <a:lstStyle/>
        <a:p>
          <a:pPr algn="l" defTabSz="717550">
            <a:lnSpc>
              <a:spcPts val="1800"/>
            </a:lnSpc>
            <a:spcAft>
              <a:spcPts val="600"/>
            </a:spcAft>
            <a:tabLst>
              <a:tab pos="1520825" algn="l"/>
              <a:tab pos="1614488" algn="l"/>
              <a:tab pos="2505075" algn="l"/>
            </a:tabLst>
          </a:pPr>
          <a:r>
            <a:rPr lang="en-GB" sz="1600" b="1" dirty="0" smtClean="0">
              <a:effectLst>
                <a:outerShdw blurRad="38100" dist="38100" dir="2700000" algn="tl">
                  <a:srgbClr val="000000">
                    <a:alpha val="43137"/>
                  </a:srgbClr>
                </a:outerShdw>
              </a:effectLst>
            </a:rPr>
            <a:t>Gentamicin</a:t>
          </a:r>
          <a:r>
            <a:rPr lang="en-GB" sz="1600" b="1" dirty="0" smtClean="0">
              <a:effectLst/>
            </a:rPr>
            <a:t>: 		19.7%	616,899</a:t>
          </a:r>
        </a:p>
        <a:p>
          <a:pPr algn="l" defTabSz="717550">
            <a:lnSpc>
              <a:spcPts val="1800"/>
            </a:lnSpc>
            <a:spcAft>
              <a:spcPts val="600"/>
            </a:spcAft>
            <a:tabLst>
              <a:tab pos="1614488" algn="l"/>
              <a:tab pos="2505075" algn="l"/>
            </a:tabLst>
          </a:pPr>
          <a:r>
            <a:rPr lang="en-GB" sz="1600" b="1" dirty="0" smtClean="0">
              <a:effectLst>
                <a:outerShdw blurRad="38100" dist="38100" dir="2700000" algn="tl">
                  <a:srgbClr val="000000">
                    <a:alpha val="43137"/>
                  </a:srgbClr>
                </a:outerShdw>
              </a:effectLst>
            </a:rPr>
            <a:t>Co-</a:t>
          </a:r>
          <a:r>
            <a:rPr lang="en-GB" sz="1600" b="1" dirty="0" err="1" smtClean="0">
              <a:effectLst>
                <a:outerShdw blurRad="38100" dist="38100" dir="2700000" algn="tl">
                  <a:srgbClr val="000000">
                    <a:alpha val="43137"/>
                  </a:srgbClr>
                </a:outerShdw>
              </a:effectLst>
            </a:rPr>
            <a:t>amoxiclav</a:t>
          </a:r>
          <a:r>
            <a:rPr lang="en-GB" sz="1600" b="1" dirty="0" smtClean="0">
              <a:effectLst/>
            </a:rPr>
            <a:t>: 	17.0%	535,580</a:t>
          </a:r>
        </a:p>
        <a:p>
          <a:pPr algn="l" defTabSz="717550">
            <a:lnSpc>
              <a:spcPts val="1800"/>
            </a:lnSpc>
            <a:spcAft>
              <a:spcPts val="600"/>
            </a:spcAft>
            <a:tabLst>
              <a:tab pos="1614488" algn="l"/>
              <a:tab pos="2422525" algn="l"/>
            </a:tabLst>
          </a:pPr>
          <a:r>
            <a:rPr lang="en-GB" sz="1600" b="1" dirty="0" smtClean="0">
              <a:effectLst/>
            </a:rPr>
            <a:t>Cefuroxime:  	13.6%	  424,143</a:t>
          </a:r>
          <a:endParaRPr lang="en-GB" sz="1600" b="1" dirty="0">
            <a:effectLst/>
          </a:endParaRPr>
        </a:p>
      </dgm:t>
    </dgm:pt>
    <dgm:pt modelId="{E88B5A6E-BBD2-480D-907D-1E5064A2004B}" type="parTrans" cxnId="{14B54AA5-953B-4F5F-B593-33BEA00A93BB}">
      <dgm:prSet/>
      <dgm:spPr/>
      <dgm:t>
        <a:bodyPr/>
        <a:lstStyle/>
        <a:p>
          <a:endParaRPr lang="en-GB"/>
        </a:p>
      </dgm:t>
    </dgm:pt>
    <dgm:pt modelId="{9A85C5FB-0C1B-464A-A061-DE6479D6442A}" type="sibTrans" cxnId="{14B54AA5-953B-4F5F-B593-33BEA00A93BB}">
      <dgm:prSet/>
      <dgm:spPr/>
      <dgm:t>
        <a:bodyPr/>
        <a:lstStyle/>
        <a:p>
          <a:endParaRPr lang="en-GB"/>
        </a:p>
      </dgm:t>
    </dgm:pt>
    <dgm:pt modelId="{F7043760-F272-4AA3-A276-00270D2B1556}" type="pres">
      <dgm:prSet presAssocID="{EF2D6A65-79E3-459C-8664-F13EF287F516}" presName="linearFlow" presStyleCnt="0">
        <dgm:presLayoutVars>
          <dgm:dir/>
          <dgm:resizeHandles val="exact"/>
        </dgm:presLayoutVars>
      </dgm:prSet>
      <dgm:spPr/>
    </dgm:pt>
    <dgm:pt modelId="{AF8EC417-038B-4B86-9990-462771C7F1B2}" type="pres">
      <dgm:prSet presAssocID="{30E43F08-1E50-43F4-AF9A-12804776FF84}" presName="composite" presStyleCnt="0"/>
      <dgm:spPr/>
    </dgm:pt>
    <dgm:pt modelId="{B91F51C4-B9A6-43CA-8ECC-0A35CC72F518}" type="pres">
      <dgm:prSet presAssocID="{30E43F08-1E50-43F4-AF9A-12804776FF84}" presName="imgShp" presStyleLbl="fgImgPlace1" presStyleIdx="0" presStyleCnt="3"/>
      <dgm:spPr>
        <a:blipFill rotWithShape="1">
          <a:blip xmlns:r="http://schemas.openxmlformats.org/officeDocument/2006/relationships" r:embed="rId1"/>
          <a:stretch>
            <a:fillRect/>
          </a:stretch>
        </a:blipFill>
      </dgm:spPr>
    </dgm:pt>
    <dgm:pt modelId="{E3DCE91D-E80F-45B8-BFCA-3FE1B7698B1F}" type="pres">
      <dgm:prSet presAssocID="{30E43F08-1E50-43F4-AF9A-12804776FF84}" presName="txShp" presStyleLbl="node1" presStyleIdx="0" presStyleCnt="3">
        <dgm:presLayoutVars>
          <dgm:bulletEnabled val="1"/>
        </dgm:presLayoutVars>
      </dgm:prSet>
      <dgm:spPr/>
      <dgm:t>
        <a:bodyPr/>
        <a:lstStyle/>
        <a:p>
          <a:endParaRPr lang="en-GB"/>
        </a:p>
      </dgm:t>
    </dgm:pt>
    <dgm:pt modelId="{06410D59-AB9D-4283-A0C7-CEB71766B579}" type="pres">
      <dgm:prSet presAssocID="{3D83D91E-B64A-4207-B151-A4542E152B47}" presName="spacing" presStyleCnt="0"/>
      <dgm:spPr/>
    </dgm:pt>
    <dgm:pt modelId="{6170B7C1-D805-487F-BA19-83D47E629C52}" type="pres">
      <dgm:prSet presAssocID="{06DD54BC-3CD6-446B-A4ED-718274D8E185}" presName="composite" presStyleCnt="0"/>
      <dgm:spPr/>
    </dgm:pt>
    <dgm:pt modelId="{F427234F-24EE-47DA-B44A-5EBBC51564B8}" type="pres">
      <dgm:prSet presAssocID="{06DD54BC-3CD6-446B-A4ED-718274D8E185}" presName="imgShp" presStyleLbl="fgImgPlace1" presStyleIdx="1" presStyleCnt="3"/>
      <dgm:spPr>
        <a:blipFill rotWithShape="1">
          <a:blip xmlns:r="http://schemas.openxmlformats.org/officeDocument/2006/relationships" r:embed="rId2"/>
          <a:stretch>
            <a:fillRect/>
          </a:stretch>
        </a:blipFill>
      </dgm:spPr>
      <dgm:t>
        <a:bodyPr/>
        <a:lstStyle/>
        <a:p>
          <a:endParaRPr lang="en-GB"/>
        </a:p>
      </dgm:t>
    </dgm:pt>
    <dgm:pt modelId="{4C972106-BE38-46AA-B15D-37CE4A31E361}" type="pres">
      <dgm:prSet presAssocID="{06DD54BC-3CD6-446B-A4ED-718274D8E185}" presName="txShp" presStyleLbl="node1" presStyleIdx="1" presStyleCnt="3">
        <dgm:presLayoutVars>
          <dgm:bulletEnabled val="1"/>
        </dgm:presLayoutVars>
      </dgm:prSet>
      <dgm:spPr/>
      <dgm:t>
        <a:bodyPr/>
        <a:lstStyle/>
        <a:p>
          <a:endParaRPr lang="en-GB"/>
        </a:p>
      </dgm:t>
    </dgm:pt>
    <dgm:pt modelId="{C530A52A-7AC3-4A99-9369-554F87A3EB29}" type="pres">
      <dgm:prSet presAssocID="{28807FB3-B972-483F-BC5C-3CC4201DF16B}" presName="spacing" presStyleCnt="0"/>
      <dgm:spPr/>
    </dgm:pt>
    <dgm:pt modelId="{9B667D4E-E1F0-43B2-AFFC-4C2CCC8A7379}" type="pres">
      <dgm:prSet presAssocID="{502EA75F-B9E9-43ED-89C7-296DE0D1BC32}" presName="composite" presStyleCnt="0"/>
      <dgm:spPr/>
    </dgm:pt>
    <dgm:pt modelId="{41AFBBD5-7337-49D8-9C8C-E49769363FE9}" type="pres">
      <dgm:prSet presAssocID="{502EA75F-B9E9-43ED-89C7-296DE0D1BC32}" presName="imgShp" presStyleLbl="fgImgPlace1" presStyleIdx="2" presStyleCnt="3"/>
      <dgm:spPr>
        <a:blipFill rotWithShape="1">
          <a:blip xmlns:r="http://schemas.openxmlformats.org/officeDocument/2006/relationships" r:embed="rId3"/>
          <a:stretch>
            <a:fillRect/>
          </a:stretch>
        </a:blipFill>
      </dgm:spPr>
      <dgm:t>
        <a:bodyPr/>
        <a:lstStyle/>
        <a:p>
          <a:endParaRPr lang="en-GB"/>
        </a:p>
      </dgm:t>
    </dgm:pt>
    <dgm:pt modelId="{B5001F35-F4C4-464A-860B-665777BCD5DC}" type="pres">
      <dgm:prSet presAssocID="{502EA75F-B9E9-43ED-89C7-296DE0D1BC32}" presName="txShp" presStyleLbl="node1" presStyleIdx="2" presStyleCnt="3">
        <dgm:presLayoutVars>
          <dgm:bulletEnabled val="1"/>
        </dgm:presLayoutVars>
      </dgm:prSet>
      <dgm:spPr/>
      <dgm:t>
        <a:bodyPr/>
        <a:lstStyle/>
        <a:p>
          <a:endParaRPr lang="en-GB"/>
        </a:p>
      </dgm:t>
    </dgm:pt>
  </dgm:ptLst>
  <dgm:cxnLst>
    <dgm:cxn modelId="{03B54B63-8819-4FB0-AB9A-0BD7C67B0D13}" type="presOf" srcId="{502EA75F-B9E9-43ED-89C7-296DE0D1BC32}" destId="{B5001F35-F4C4-464A-860B-665777BCD5DC}" srcOrd="0" destOrd="0" presId="urn:microsoft.com/office/officeart/2005/8/layout/vList3"/>
    <dgm:cxn modelId="{D0BC4DFD-3AA7-44F7-B38C-94A9E74D2951}" type="presOf" srcId="{30E43F08-1E50-43F4-AF9A-12804776FF84}" destId="{E3DCE91D-E80F-45B8-BFCA-3FE1B7698B1F}" srcOrd="0" destOrd="0" presId="urn:microsoft.com/office/officeart/2005/8/layout/vList3"/>
    <dgm:cxn modelId="{03F1AF6A-95C3-4DE6-A4A4-7A3BAB1238D5}" srcId="{EF2D6A65-79E3-459C-8664-F13EF287F516}" destId="{30E43F08-1E50-43F4-AF9A-12804776FF84}" srcOrd="0" destOrd="0" parTransId="{39F50809-F261-4F02-BB02-89767D726E89}" sibTransId="{3D83D91E-B64A-4207-B151-A4542E152B47}"/>
    <dgm:cxn modelId="{15417115-EE57-4B57-B11C-7E4F2D64BEDB}" type="presOf" srcId="{EF2D6A65-79E3-459C-8664-F13EF287F516}" destId="{F7043760-F272-4AA3-A276-00270D2B1556}" srcOrd="0" destOrd="0" presId="urn:microsoft.com/office/officeart/2005/8/layout/vList3"/>
    <dgm:cxn modelId="{2E9DCACF-18AB-4699-8579-6F4063A4CDA5}" type="presOf" srcId="{06DD54BC-3CD6-446B-A4ED-718274D8E185}" destId="{4C972106-BE38-46AA-B15D-37CE4A31E361}" srcOrd="0" destOrd="0" presId="urn:microsoft.com/office/officeart/2005/8/layout/vList3"/>
    <dgm:cxn modelId="{14B54AA5-953B-4F5F-B593-33BEA00A93BB}" srcId="{EF2D6A65-79E3-459C-8664-F13EF287F516}" destId="{502EA75F-B9E9-43ED-89C7-296DE0D1BC32}" srcOrd="2" destOrd="0" parTransId="{E88B5A6E-BBD2-480D-907D-1E5064A2004B}" sibTransId="{9A85C5FB-0C1B-464A-A061-DE6479D6442A}"/>
    <dgm:cxn modelId="{77B5B410-331B-46E5-812B-596984C2B373}" srcId="{EF2D6A65-79E3-459C-8664-F13EF287F516}" destId="{06DD54BC-3CD6-446B-A4ED-718274D8E185}" srcOrd="1" destOrd="0" parTransId="{33CCC7A1-D0BA-4A03-8167-B832B5A1FF82}" sibTransId="{28807FB3-B972-483F-BC5C-3CC4201DF16B}"/>
    <dgm:cxn modelId="{24080552-2741-46F8-9AAF-C3B9F840C24A}" type="presParOf" srcId="{F7043760-F272-4AA3-A276-00270D2B1556}" destId="{AF8EC417-038B-4B86-9990-462771C7F1B2}" srcOrd="0" destOrd="0" presId="urn:microsoft.com/office/officeart/2005/8/layout/vList3"/>
    <dgm:cxn modelId="{E9854D6A-7FBC-44CE-BB5B-BE0711B9326E}" type="presParOf" srcId="{AF8EC417-038B-4B86-9990-462771C7F1B2}" destId="{B91F51C4-B9A6-43CA-8ECC-0A35CC72F518}" srcOrd="0" destOrd="0" presId="urn:microsoft.com/office/officeart/2005/8/layout/vList3"/>
    <dgm:cxn modelId="{FE856D33-D020-4439-B95D-4F00985D4A79}" type="presParOf" srcId="{AF8EC417-038B-4B86-9990-462771C7F1B2}" destId="{E3DCE91D-E80F-45B8-BFCA-3FE1B7698B1F}" srcOrd="1" destOrd="0" presId="urn:microsoft.com/office/officeart/2005/8/layout/vList3"/>
    <dgm:cxn modelId="{CFD30FDC-F7D1-48D0-AC39-B776DE478BF7}" type="presParOf" srcId="{F7043760-F272-4AA3-A276-00270D2B1556}" destId="{06410D59-AB9D-4283-A0C7-CEB71766B579}" srcOrd="1" destOrd="0" presId="urn:microsoft.com/office/officeart/2005/8/layout/vList3"/>
    <dgm:cxn modelId="{F347D6B6-F457-4DB8-BC3C-F9A032A1335D}" type="presParOf" srcId="{F7043760-F272-4AA3-A276-00270D2B1556}" destId="{6170B7C1-D805-487F-BA19-83D47E629C52}" srcOrd="2" destOrd="0" presId="urn:microsoft.com/office/officeart/2005/8/layout/vList3"/>
    <dgm:cxn modelId="{371F1E32-F4CF-4CE5-B983-1BF80FF95462}" type="presParOf" srcId="{6170B7C1-D805-487F-BA19-83D47E629C52}" destId="{F427234F-24EE-47DA-B44A-5EBBC51564B8}" srcOrd="0" destOrd="0" presId="urn:microsoft.com/office/officeart/2005/8/layout/vList3"/>
    <dgm:cxn modelId="{AE979A88-ACAA-4060-80B4-6E675AA57293}" type="presParOf" srcId="{6170B7C1-D805-487F-BA19-83D47E629C52}" destId="{4C972106-BE38-46AA-B15D-37CE4A31E361}" srcOrd="1" destOrd="0" presId="urn:microsoft.com/office/officeart/2005/8/layout/vList3"/>
    <dgm:cxn modelId="{08AD556A-7001-4EBF-848D-3C7F5C9A8AF6}" type="presParOf" srcId="{F7043760-F272-4AA3-A276-00270D2B1556}" destId="{C530A52A-7AC3-4A99-9369-554F87A3EB29}" srcOrd="3" destOrd="0" presId="urn:microsoft.com/office/officeart/2005/8/layout/vList3"/>
    <dgm:cxn modelId="{A1DE33E2-85FE-40DC-9E76-C08F17B066E4}" type="presParOf" srcId="{F7043760-F272-4AA3-A276-00270D2B1556}" destId="{9B667D4E-E1F0-43B2-AFFC-4C2CCC8A7379}" srcOrd="4" destOrd="0" presId="urn:microsoft.com/office/officeart/2005/8/layout/vList3"/>
    <dgm:cxn modelId="{E44E5A4E-CE0A-4439-A565-E3B90BDB7A18}" type="presParOf" srcId="{9B667D4E-E1F0-43B2-AFFC-4C2CCC8A7379}" destId="{41AFBBD5-7337-49D8-9C8C-E49769363FE9}" srcOrd="0" destOrd="0" presId="urn:microsoft.com/office/officeart/2005/8/layout/vList3"/>
    <dgm:cxn modelId="{F9CDC801-0265-4301-A12A-449EB2E1C082}" type="presParOf" srcId="{9B667D4E-E1F0-43B2-AFFC-4C2CCC8A7379}" destId="{B5001F35-F4C4-464A-860B-665777BCD5D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BD1385-D585-4042-B6EF-F62CE4264C5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36CEE775-A8A3-4510-A61D-6CB40285213D}">
      <dgm:prSet phldrT="[Text]"/>
      <dgm:spPr/>
      <dgm:t>
        <a:bodyPr/>
        <a:lstStyle/>
        <a:p>
          <a:r>
            <a:rPr lang="en-GB" dirty="0" smtClean="0"/>
            <a:t>Extensive national survey of anaesthetic practice</a:t>
          </a:r>
          <a:endParaRPr lang="en-GB" dirty="0"/>
        </a:p>
      </dgm:t>
    </dgm:pt>
    <dgm:pt modelId="{D5F567F0-799F-406E-929D-DEAAA1352A73}" type="parTrans" cxnId="{0B1370E6-DBC7-490C-A0EA-F68A281A9146}">
      <dgm:prSet/>
      <dgm:spPr/>
      <dgm:t>
        <a:bodyPr/>
        <a:lstStyle/>
        <a:p>
          <a:endParaRPr lang="en-GB"/>
        </a:p>
      </dgm:t>
    </dgm:pt>
    <dgm:pt modelId="{CD40C67B-5A89-4118-BDA8-92B1CD2A254D}" type="sibTrans" cxnId="{0B1370E6-DBC7-490C-A0EA-F68A281A9146}">
      <dgm:prSet/>
      <dgm:spPr/>
      <dgm:t>
        <a:bodyPr/>
        <a:lstStyle/>
        <a:p>
          <a:endParaRPr lang="en-GB"/>
        </a:p>
      </dgm:t>
    </dgm:pt>
    <dgm:pt modelId="{48418B0C-7F5D-4218-8A7F-047B9A24BD56}">
      <dgm:prSet phldrT="[Text]"/>
      <dgm:spPr/>
      <dgm:t>
        <a:bodyPr/>
        <a:lstStyle/>
        <a:p>
          <a:r>
            <a:rPr lang="en-GB" dirty="0" smtClean="0"/>
            <a:t>Detailed data on drug use and allergen exposure in perioperative care</a:t>
          </a:r>
          <a:endParaRPr lang="en-GB" dirty="0"/>
        </a:p>
      </dgm:t>
    </dgm:pt>
    <dgm:pt modelId="{CF239B8E-9E3A-4545-9747-60D946729CD4}" type="parTrans" cxnId="{17E68573-8373-4546-BF12-C7266C018F63}">
      <dgm:prSet/>
      <dgm:spPr/>
      <dgm:t>
        <a:bodyPr/>
        <a:lstStyle/>
        <a:p>
          <a:endParaRPr lang="en-GB"/>
        </a:p>
      </dgm:t>
    </dgm:pt>
    <dgm:pt modelId="{96008665-3583-449B-BFCD-FD6057FE6103}" type="sibTrans" cxnId="{17E68573-8373-4546-BF12-C7266C018F63}">
      <dgm:prSet/>
      <dgm:spPr/>
      <dgm:t>
        <a:bodyPr/>
        <a:lstStyle/>
        <a:p>
          <a:endParaRPr lang="en-GB"/>
        </a:p>
      </dgm:t>
    </dgm:pt>
    <dgm:pt modelId="{94A87A0C-F133-4600-A324-E12FFA6DC1AF}">
      <dgm:prSet phldrT="[Text]"/>
      <dgm:spPr/>
      <dgm:t>
        <a:bodyPr/>
        <a:lstStyle/>
        <a:p>
          <a:r>
            <a:rPr lang="en-GB" dirty="0" smtClean="0"/>
            <a:t>Used as denominator in the NAP6 analysis of reports of perioperative anaphylaxis</a:t>
          </a:r>
          <a:endParaRPr lang="en-GB" dirty="0"/>
        </a:p>
      </dgm:t>
    </dgm:pt>
    <dgm:pt modelId="{01436FBC-6520-4EF3-BBEC-B220ADF60EDB}" type="parTrans" cxnId="{ED9B4761-C8AB-4C7C-BA0B-181F121A5FE8}">
      <dgm:prSet/>
      <dgm:spPr/>
      <dgm:t>
        <a:bodyPr/>
        <a:lstStyle/>
        <a:p>
          <a:endParaRPr lang="en-GB"/>
        </a:p>
      </dgm:t>
    </dgm:pt>
    <dgm:pt modelId="{7DAA1168-3E3A-4E3B-A3D6-8FC794201DF0}" type="sibTrans" cxnId="{ED9B4761-C8AB-4C7C-BA0B-181F121A5FE8}">
      <dgm:prSet/>
      <dgm:spPr/>
      <dgm:t>
        <a:bodyPr/>
        <a:lstStyle/>
        <a:p>
          <a:endParaRPr lang="en-GB"/>
        </a:p>
      </dgm:t>
    </dgm:pt>
    <dgm:pt modelId="{EFBA4092-2721-4898-A18E-D625FC1AFDC9}">
      <dgm:prSet/>
      <dgm:spPr/>
      <dgm:t>
        <a:bodyPr/>
        <a:lstStyle/>
        <a:p>
          <a:r>
            <a:rPr lang="en-GB" dirty="0" smtClean="0"/>
            <a:t>Provides new and significant insights into many aspects of perioperative practice</a:t>
          </a:r>
          <a:endParaRPr lang="en-GB" dirty="0"/>
        </a:p>
      </dgm:t>
    </dgm:pt>
    <dgm:pt modelId="{BAE0022F-3A4B-46B1-B688-F60F31C16ADF}" type="parTrans" cxnId="{9E4E4914-10A8-4F1C-AE93-766DC7AA2826}">
      <dgm:prSet/>
      <dgm:spPr/>
      <dgm:t>
        <a:bodyPr/>
        <a:lstStyle/>
        <a:p>
          <a:endParaRPr lang="en-GB"/>
        </a:p>
      </dgm:t>
    </dgm:pt>
    <dgm:pt modelId="{FA436979-DEAA-4C33-A50A-F5701CEC67B0}" type="sibTrans" cxnId="{9E4E4914-10A8-4F1C-AE93-766DC7AA2826}">
      <dgm:prSet/>
      <dgm:spPr/>
      <dgm:t>
        <a:bodyPr/>
        <a:lstStyle/>
        <a:p>
          <a:endParaRPr lang="en-GB"/>
        </a:p>
      </dgm:t>
    </dgm:pt>
    <dgm:pt modelId="{15633050-6BE1-41A3-AC2C-7DDAF6994107}" type="pres">
      <dgm:prSet presAssocID="{21BD1385-D585-4042-B6EF-F62CE4264C58}" presName="Name0" presStyleCnt="0">
        <dgm:presLayoutVars>
          <dgm:chMax val="7"/>
          <dgm:chPref val="7"/>
          <dgm:dir/>
        </dgm:presLayoutVars>
      </dgm:prSet>
      <dgm:spPr/>
      <dgm:t>
        <a:bodyPr/>
        <a:lstStyle/>
        <a:p>
          <a:endParaRPr lang="en-GB"/>
        </a:p>
      </dgm:t>
    </dgm:pt>
    <dgm:pt modelId="{26A2AC76-F7D2-4ADB-BAF6-4C4193751D64}" type="pres">
      <dgm:prSet presAssocID="{21BD1385-D585-4042-B6EF-F62CE4264C58}" presName="Name1" presStyleCnt="0"/>
      <dgm:spPr/>
    </dgm:pt>
    <dgm:pt modelId="{1BD4D868-37FE-482D-802C-BDCCE4E0585D}" type="pres">
      <dgm:prSet presAssocID="{21BD1385-D585-4042-B6EF-F62CE4264C58}" presName="cycle" presStyleCnt="0"/>
      <dgm:spPr/>
    </dgm:pt>
    <dgm:pt modelId="{DE94644B-54EB-43B3-9178-B6B1D6CEF2D7}" type="pres">
      <dgm:prSet presAssocID="{21BD1385-D585-4042-B6EF-F62CE4264C58}" presName="srcNode" presStyleLbl="node1" presStyleIdx="0" presStyleCnt="4"/>
      <dgm:spPr/>
    </dgm:pt>
    <dgm:pt modelId="{13BDDBE8-972D-4AA6-816B-3B83F4EB5B41}" type="pres">
      <dgm:prSet presAssocID="{21BD1385-D585-4042-B6EF-F62CE4264C58}" presName="conn" presStyleLbl="parChTrans1D2" presStyleIdx="0" presStyleCnt="1"/>
      <dgm:spPr/>
      <dgm:t>
        <a:bodyPr/>
        <a:lstStyle/>
        <a:p>
          <a:endParaRPr lang="en-GB"/>
        </a:p>
      </dgm:t>
    </dgm:pt>
    <dgm:pt modelId="{63438470-C797-43E6-A65C-D60C9418EA78}" type="pres">
      <dgm:prSet presAssocID="{21BD1385-D585-4042-B6EF-F62CE4264C58}" presName="extraNode" presStyleLbl="node1" presStyleIdx="0" presStyleCnt="4"/>
      <dgm:spPr/>
    </dgm:pt>
    <dgm:pt modelId="{813586BF-174A-4C19-91B2-9CC5D173A3E9}" type="pres">
      <dgm:prSet presAssocID="{21BD1385-D585-4042-B6EF-F62CE4264C58}" presName="dstNode" presStyleLbl="node1" presStyleIdx="0" presStyleCnt="4"/>
      <dgm:spPr/>
    </dgm:pt>
    <dgm:pt modelId="{E384BDBC-BAC1-4136-BF2B-46D268779B54}" type="pres">
      <dgm:prSet presAssocID="{36CEE775-A8A3-4510-A61D-6CB40285213D}" presName="text_1" presStyleLbl="node1" presStyleIdx="0" presStyleCnt="4">
        <dgm:presLayoutVars>
          <dgm:bulletEnabled val="1"/>
        </dgm:presLayoutVars>
      </dgm:prSet>
      <dgm:spPr/>
      <dgm:t>
        <a:bodyPr/>
        <a:lstStyle/>
        <a:p>
          <a:endParaRPr lang="en-GB"/>
        </a:p>
      </dgm:t>
    </dgm:pt>
    <dgm:pt modelId="{716372CA-0FC5-4398-B9C8-4B093D2B8974}" type="pres">
      <dgm:prSet presAssocID="{36CEE775-A8A3-4510-A61D-6CB40285213D}" presName="accent_1" presStyleCnt="0"/>
      <dgm:spPr/>
    </dgm:pt>
    <dgm:pt modelId="{00B2ABE8-1C64-4FED-A81A-0222817AE100}" type="pres">
      <dgm:prSet presAssocID="{36CEE775-A8A3-4510-A61D-6CB40285213D}" presName="accentRepeatNode" presStyleLbl="solidFgAcc1" presStyleIdx="0" presStyleCnt="4"/>
      <dgm:spPr>
        <a:blipFill rotWithShape="0">
          <a:blip xmlns:r="http://schemas.openxmlformats.org/officeDocument/2006/relationships" r:embed="rId1"/>
          <a:stretch>
            <a:fillRect/>
          </a:stretch>
        </a:blipFill>
      </dgm:spPr>
    </dgm:pt>
    <dgm:pt modelId="{17B7BC0B-3939-4787-9619-418B77D2912E}" type="pres">
      <dgm:prSet presAssocID="{48418B0C-7F5D-4218-8A7F-047B9A24BD56}" presName="text_2" presStyleLbl="node1" presStyleIdx="1" presStyleCnt="4">
        <dgm:presLayoutVars>
          <dgm:bulletEnabled val="1"/>
        </dgm:presLayoutVars>
      </dgm:prSet>
      <dgm:spPr/>
      <dgm:t>
        <a:bodyPr/>
        <a:lstStyle/>
        <a:p>
          <a:endParaRPr lang="en-GB"/>
        </a:p>
      </dgm:t>
    </dgm:pt>
    <dgm:pt modelId="{E9F26B0C-041D-4083-84BB-C158153D8C5D}" type="pres">
      <dgm:prSet presAssocID="{48418B0C-7F5D-4218-8A7F-047B9A24BD56}" presName="accent_2" presStyleCnt="0"/>
      <dgm:spPr/>
    </dgm:pt>
    <dgm:pt modelId="{42FF317A-250C-4289-B349-DF6D14D296EB}" type="pres">
      <dgm:prSet presAssocID="{48418B0C-7F5D-4218-8A7F-047B9A24BD56}" presName="accentRepeatNode" presStyleLbl="solidFgAcc1" presStyleIdx="1" presStyleCnt="4"/>
      <dgm:spPr>
        <a:blipFill rotWithShape="0">
          <a:blip xmlns:r="http://schemas.openxmlformats.org/officeDocument/2006/relationships" r:embed="rId2"/>
          <a:stretch>
            <a:fillRect/>
          </a:stretch>
        </a:blipFill>
      </dgm:spPr>
    </dgm:pt>
    <dgm:pt modelId="{A0BF3D5E-262E-4329-B312-67710C0FEA22}" type="pres">
      <dgm:prSet presAssocID="{94A87A0C-F133-4600-A324-E12FFA6DC1AF}" presName="text_3" presStyleLbl="node1" presStyleIdx="2" presStyleCnt="4">
        <dgm:presLayoutVars>
          <dgm:bulletEnabled val="1"/>
        </dgm:presLayoutVars>
      </dgm:prSet>
      <dgm:spPr/>
      <dgm:t>
        <a:bodyPr/>
        <a:lstStyle/>
        <a:p>
          <a:endParaRPr lang="en-GB"/>
        </a:p>
      </dgm:t>
    </dgm:pt>
    <dgm:pt modelId="{A83C4D58-DD5F-4276-A7D8-373B1E4FF546}" type="pres">
      <dgm:prSet presAssocID="{94A87A0C-F133-4600-A324-E12FFA6DC1AF}" presName="accent_3" presStyleCnt="0"/>
      <dgm:spPr/>
    </dgm:pt>
    <dgm:pt modelId="{BA5F9BF6-3E7A-4D6A-9AA5-4A5ABFB6C05D}" type="pres">
      <dgm:prSet presAssocID="{94A87A0C-F133-4600-A324-E12FFA6DC1AF}" presName="accentRepeatNode" presStyleLbl="solidFgAcc1" presStyleIdx="2" presStyleCnt="4"/>
      <dgm:spPr>
        <a:blipFill rotWithShape="0">
          <a:blip xmlns:r="http://schemas.openxmlformats.org/officeDocument/2006/relationships" r:embed="rId3"/>
          <a:stretch>
            <a:fillRect/>
          </a:stretch>
        </a:blipFill>
      </dgm:spPr>
    </dgm:pt>
    <dgm:pt modelId="{89143EC8-24F0-4EDF-AD22-19506946E7B1}" type="pres">
      <dgm:prSet presAssocID="{EFBA4092-2721-4898-A18E-D625FC1AFDC9}" presName="text_4" presStyleLbl="node1" presStyleIdx="3" presStyleCnt="4">
        <dgm:presLayoutVars>
          <dgm:bulletEnabled val="1"/>
        </dgm:presLayoutVars>
      </dgm:prSet>
      <dgm:spPr/>
      <dgm:t>
        <a:bodyPr/>
        <a:lstStyle/>
        <a:p>
          <a:endParaRPr lang="en-GB"/>
        </a:p>
      </dgm:t>
    </dgm:pt>
    <dgm:pt modelId="{9B08FEAD-BA8C-4C55-A3F4-A5CAC6FC97AC}" type="pres">
      <dgm:prSet presAssocID="{EFBA4092-2721-4898-A18E-D625FC1AFDC9}" presName="accent_4" presStyleCnt="0"/>
      <dgm:spPr/>
    </dgm:pt>
    <dgm:pt modelId="{A133E462-89CB-4D83-976B-152B9A376823}" type="pres">
      <dgm:prSet presAssocID="{EFBA4092-2721-4898-A18E-D625FC1AFDC9}" presName="accentRepeatNode" presStyleLbl="solidFgAcc1" presStyleIdx="3" presStyleCnt="4"/>
      <dgm:spPr>
        <a:blipFill rotWithShape="0">
          <a:blip xmlns:r="http://schemas.openxmlformats.org/officeDocument/2006/relationships" r:embed="rId4"/>
          <a:stretch>
            <a:fillRect/>
          </a:stretch>
        </a:blipFill>
      </dgm:spPr>
    </dgm:pt>
  </dgm:ptLst>
  <dgm:cxnLst>
    <dgm:cxn modelId="{0B1370E6-DBC7-490C-A0EA-F68A281A9146}" srcId="{21BD1385-D585-4042-B6EF-F62CE4264C58}" destId="{36CEE775-A8A3-4510-A61D-6CB40285213D}" srcOrd="0" destOrd="0" parTransId="{D5F567F0-799F-406E-929D-DEAAA1352A73}" sibTransId="{CD40C67B-5A89-4118-BDA8-92B1CD2A254D}"/>
    <dgm:cxn modelId="{21E14F56-308E-45CC-9BCB-F3AC8D2D6170}" type="presOf" srcId="{36CEE775-A8A3-4510-A61D-6CB40285213D}" destId="{E384BDBC-BAC1-4136-BF2B-46D268779B54}" srcOrd="0" destOrd="0" presId="urn:microsoft.com/office/officeart/2008/layout/VerticalCurvedList"/>
    <dgm:cxn modelId="{48A22407-E81A-42BC-B1D3-8F57528887AE}" type="presOf" srcId="{CD40C67B-5A89-4118-BDA8-92B1CD2A254D}" destId="{13BDDBE8-972D-4AA6-816B-3B83F4EB5B41}" srcOrd="0" destOrd="0" presId="urn:microsoft.com/office/officeart/2008/layout/VerticalCurvedList"/>
    <dgm:cxn modelId="{41921278-D6BA-431A-B354-3F71A2B8F401}" type="presOf" srcId="{21BD1385-D585-4042-B6EF-F62CE4264C58}" destId="{15633050-6BE1-41A3-AC2C-7DDAF6994107}" srcOrd="0" destOrd="0" presId="urn:microsoft.com/office/officeart/2008/layout/VerticalCurvedList"/>
    <dgm:cxn modelId="{17334AC1-0CF1-4E3C-A3C3-0BF8C9EAB433}" type="presOf" srcId="{94A87A0C-F133-4600-A324-E12FFA6DC1AF}" destId="{A0BF3D5E-262E-4329-B312-67710C0FEA22}" srcOrd="0" destOrd="0" presId="urn:microsoft.com/office/officeart/2008/layout/VerticalCurvedList"/>
    <dgm:cxn modelId="{9FE5FD5A-2E88-4FF3-8A06-D8D6159614D2}" type="presOf" srcId="{EFBA4092-2721-4898-A18E-D625FC1AFDC9}" destId="{89143EC8-24F0-4EDF-AD22-19506946E7B1}" srcOrd="0" destOrd="0" presId="urn:microsoft.com/office/officeart/2008/layout/VerticalCurvedList"/>
    <dgm:cxn modelId="{17E68573-8373-4546-BF12-C7266C018F63}" srcId="{21BD1385-D585-4042-B6EF-F62CE4264C58}" destId="{48418B0C-7F5D-4218-8A7F-047B9A24BD56}" srcOrd="1" destOrd="0" parTransId="{CF239B8E-9E3A-4545-9747-60D946729CD4}" sibTransId="{96008665-3583-449B-BFCD-FD6057FE6103}"/>
    <dgm:cxn modelId="{317E72F1-484C-408D-8099-067CACB9BED7}" type="presOf" srcId="{48418B0C-7F5D-4218-8A7F-047B9A24BD56}" destId="{17B7BC0B-3939-4787-9619-418B77D2912E}" srcOrd="0" destOrd="0" presId="urn:microsoft.com/office/officeart/2008/layout/VerticalCurvedList"/>
    <dgm:cxn modelId="{ED9B4761-C8AB-4C7C-BA0B-181F121A5FE8}" srcId="{21BD1385-D585-4042-B6EF-F62CE4264C58}" destId="{94A87A0C-F133-4600-A324-E12FFA6DC1AF}" srcOrd="2" destOrd="0" parTransId="{01436FBC-6520-4EF3-BBEC-B220ADF60EDB}" sibTransId="{7DAA1168-3E3A-4E3B-A3D6-8FC794201DF0}"/>
    <dgm:cxn modelId="{9E4E4914-10A8-4F1C-AE93-766DC7AA2826}" srcId="{21BD1385-D585-4042-B6EF-F62CE4264C58}" destId="{EFBA4092-2721-4898-A18E-D625FC1AFDC9}" srcOrd="3" destOrd="0" parTransId="{BAE0022F-3A4B-46B1-B688-F60F31C16ADF}" sibTransId="{FA436979-DEAA-4C33-A50A-F5701CEC67B0}"/>
    <dgm:cxn modelId="{E5DFE263-C4EA-4BAA-82FD-83ED04A1269B}" type="presParOf" srcId="{15633050-6BE1-41A3-AC2C-7DDAF6994107}" destId="{26A2AC76-F7D2-4ADB-BAF6-4C4193751D64}" srcOrd="0" destOrd="0" presId="urn:microsoft.com/office/officeart/2008/layout/VerticalCurvedList"/>
    <dgm:cxn modelId="{48527CCA-51B1-4A66-9C16-6529EA889A89}" type="presParOf" srcId="{26A2AC76-F7D2-4ADB-BAF6-4C4193751D64}" destId="{1BD4D868-37FE-482D-802C-BDCCE4E0585D}" srcOrd="0" destOrd="0" presId="urn:microsoft.com/office/officeart/2008/layout/VerticalCurvedList"/>
    <dgm:cxn modelId="{2739B23D-FC69-4A27-B7DD-D97483F8CD10}" type="presParOf" srcId="{1BD4D868-37FE-482D-802C-BDCCE4E0585D}" destId="{DE94644B-54EB-43B3-9178-B6B1D6CEF2D7}" srcOrd="0" destOrd="0" presId="urn:microsoft.com/office/officeart/2008/layout/VerticalCurvedList"/>
    <dgm:cxn modelId="{B68B81B8-7333-4BB2-A626-B28406531C22}" type="presParOf" srcId="{1BD4D868-37FE-482D-802C-BDCCE4E0585D}" destId="{13BDDBE8-972D-4AA6-816B-3B83F4EB5B41}" srcOrd="1" destOrd="0" presId="urn:microsoft.com/office/officeart/2008/layout/VerticalCurvedList"/>
    <dgm:cxn modelId="{974848D2-81D3-4F96-83C9-66AD5369959D}" type="presParOf" srcId="{1BD4D868-37FE-482D-802C-BDCCE4E0585D}" destId="{63438470-C797-43E6-A65C-D60C9418EA78}" srcOrd="2" destOrd="0" presId="urn:microsoft.com/office/officeart/2008/layout/VerticalCurvedList"/>
    <dgm:cxn modelId="{C2A8D4E2-BAC0-4F64-94D3-6C6F63DD8107}" type="presParOf" srcId="{1BD4D868-37FE-482D-802C-BDCCE4E0585D}" destId="{813586BF-174A-4C19-91B2-9CC5D173A3E9}" srcOrd="3" destOrd="0" presId="urn:microsoft.com/office/officeart/2008/layout/VerticalCurvedList"/>
    <dgm:cxn modelId="{AC9A3788-EB8D-48EB-A729-065619CD1531}" type="presParOf" srcId="{26A2AC76-F7D2-4ADB-BAF6-4C4193751D64}" destId="{E384BDBC-BAC1-4136-BF2B-46D268779B54}" srcOrd="1" destOrd="0" presId="urn:microsoft.com/office/officeart/2008/layout/VerticalCurvedList"/>
    <dgm:cxn modelId="{0D84CBEC-30C4-467D-8D43-341EB6DBF661}" type="presParOf" srcId="{26A2AC76-F7D2-4ADB-BAF6-4C4193751D64}" destId="{716372CA-0FC5-4398-B9C8-4B093D2B8974}" srcOrd="2" destOrd="0" presId="urn:microsoft.com/office/officeart/2008/layout/VerticalCurvedList"/>
    <dgm:cxn modelId="{4153751E-1781-4043-8492-54E88D940A58}" type="presParOf" srcId="{716372CA-0FC5-4398-B9C8-4B093D2B8974}" destId="{00B2ABE8-1C64-4FED-A81A-0222817AE100}" srcOrd="0" destOrd="0" presId="urn:microsoft.com/office/officeart/2008/layout/VerticalCurvedList"/>
    <dgm:cxn modelId="{5AE48258-80A6-4324-8AB3-8EAB5B29EC03}" type="presParOf" srcId="{26A2AC76-F7D2-4ADB-BAF6-4C4193751D64}" destId="{17B7BC0B-3939-4787-9619-418B77D2912E}" srcOrd="3" destOrd="0" presId="urn:microsoft.com/office/officeart/2008/layout/VerticalCurvedList"/>
    <dgm:cxn modelId="{183A5E12-5B3A-4263-8AC7-A35FF8C79A59}" type="presParOf" srcId="{26A2AC76-F7D2-4ADB-BAF6-4C4193751D64}" destId="{E9F26B0C-041D-4083-84BB-C158153D8C5D}" srcOrd="4" destOrd="0" presId="urn:microsoft.com/office/officeart/2008/layout/VerticalCurvedList"/>
    <dgm:cxn modelId="{3F001970-9FC0-4119-8BC4-8F8DA223F326}" type="presParOf" srcId="{E9F26B0C-041D-4083-84BB-C158153D8C5D}" destId="{42FF317A-250C-4289-B349-DF6D14D296EB}" srcOrd="0" destOrd="0" presId="urn:microsoft.com/office/officeart/2008/layout/VerticalCurvedList"/>
    <dgm:cxn modelId="{2DFEDD8C-9F3C-453C-AE0E-1C8F1A9E2373}" type="presParOf" srcId="{26A2AC76-F7D2-4ADB-BAF6-4C4193751D64}" destId="{A0BF3D5E-262E-4329-B312-67710C0FEA22}" srcOrd="5" destOrd="0" presId="urn:microsoft.com/office/officeart/2008/layout/VerticalCurvedList"/>
    <dgm:cxn modelId="{6E38E5FD-1D3F-4707-83F3-03BAE98C228E}" type="presParOf" srcId="{26A2AC76-F7D2-4ADB-BAF6-4C4193751D64}" destId="{A83C4D58-DD5F-4276-A7D8-373B1E4FF546}" srcOrd="6" destOrd="0" presId="urn:microsoft.com/office/officeart/2008/layout/VerticalCurvedList"/>
    <dgm:cxn modelId="{6A8EE22E-9BCB-4C4B-8FA6-8BCF1834AB98}" type="presParOf" srcId="{A83C4D58-DD5F-4276-A7D8-373B1E4FF546}" destId="{BA5F9BF6-3E7A-4D6A-9AA5-4A5ABFB6C05D}" srcOrd="0" destOrd="0" presId="urn:microsoft.com/office/officeart/2008/layout/VerticalCurvedList"/>
    <dgm:cxn modelId="{4D2154D1-E953-4469-81D7-9D48D82BCAFF}" type="presParOf" srcId="{26A2AC76-F7D2-4ADB-BAF6-4C4193751D64}" destId="{89143EC8-24F0-4EDF-AD22-19506946E7B1}" srcOrd="7" destOrd="0" presId="urn:microsoft.com/office/officeart/2008/layout/VerticalCurvedList"/>
    <dgm:cxn modelId="{2147337F-50CD-434C-93B6-FECB51910E15}" type="presParOf" srcId="{26A2AC76-F7D2-4ADB-BAF6-4C4193751D64}" destId="{9B08FEAD-BA8C-4C55-A3F4-A5CAC6FC97AC}" srcOrd="8" destOrd="0" presId="urn:microsoft.com/office/officeart/2008/layout/VerticalCurvedList"/>
    <dgm:cxn modelId="{BD647311-9E29-49A6-B6A7-A89F7EA64B8A}" type="presParOf" srcId="{9B08FEAD-BA8C-4C55-A3F4-A5CAC6FC97AC}" destId="{A133E462-89CB-4D83-976B-152B9A37682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6FA31-1232-453D-952A-FE740AE7992B}">
      <dsp:nvSpPr>
        <dsp:cNvPr id="0" name=""/>
        <dsp:cNvSpPr/>
      </dsp:nvSpPr>
      <dsp:spPr>
        <a:xfrm>
          <a:off x="5457" y="198162"/>
          <a:ext cx="2571107" cy="257110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654E7A-5C74-4407-8C54-E45B82D2C78A}">
      <dsp:nvSpPr>
        <dsp:cNvPr id="0" name=""/>
        <dsp:cNvSpPr/>
      </dsp:nvSpPr>
      <dsp:spPr>
        <a:xfrm>
          <a:off x="424009" y="1988346"/>
          <a:ext cx="2571107" cy="20760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smtClean="0"/>
            <a:t>Current </a:t>
          </a:r>
          <a:r>
            <a:rPr lang="en-GB" sz="2100" b="1" kern="1200" dirty="0" smtClean="0"/>
            <a:t>perioperative drug and allergen exposure </a:t>
          </a:r>
          <a:r>
            <a:rPr lang="en-GB" sz="2100" kern="1200" dirty="0" smtClean="0"/>
            <a:t>in the </a:t>
          </a:r>
          <a:r>
            <a:rPr lang="en-GB" sz="2100" b="1" kern="1200" dirty="0" smtClean="0"/>
            <a:t>UK</a:t>
          </a:r>
          <a:endParaRPr lang="en-GB" sz="2100" b="1" kern="1200" dirty="0"/>
        </a:p>
      </dsp:txBody>
      <dsp:txXfrm>
        <a:off x="484815" y="2049152"/>
        <a:ext cx="2449495" cy="1954454"/>
      </dsp:txXfrm>
    </dsp:sp>
    <dsp:sp modelId="{003029AE-1801-4375-BCF9-9989E4163184}">
      <dsp:nvSpPr>
        <dsp:cNvPr id="0" name=""/>
        <dsp:cNvSpPr/>
      </dsp:nvSpPr>
      <dsp:spPr>
        <a:xfrm>
          <a:off x="3071816" y="1174815"/>
          <a:ext cx="495252" cy="6178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3071816" y="1298375"/>
        <a:ext cx="346676" cy="370681"/>
      </dsp:txXfrm>
    </dsp:sp>
    <dsp:sp modelId="{A1C0E1D0-EC5F-4256-BC71-A3C1293FD0A5}">
      <dsp:nvSpPr>
        <dsp:cNvPr id="0" name=""/>
        <dsp:cNvSpPr/>
      </dsp:nvSpPr>
      <dsp:spPr>
        <a:xfrm>
          <a:off x="3991570" y="198162"/>
          <a:ext cx="2571107" cy="257110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E13F3D9D-153D-4E40-B353-ADD4C9DEFF6F}">
      <dsp:nvSpPr>
        <dsp:cNvPr id="0" name=""/>
        <dsp:cNvSpPr/>
      </dsp:nvSpPr>
      <dsp:spPr>
        <a:xfrm>
          <a:off x="4410122" y="1988346"/>
          <a:ext cx="2571107" cy="2076066"/>
        </a:xfrm>
        <a:prstGeom prst="roundRect">
          <a:avLst>
            <a:gd name="adj" fmla="val 10000"/>
          </a:avLst>
        </a:prstGeom>
        <a:solidFill>
          <a:schemeClr val="accent2">
            <a:hueOff val="2803538"/>
            <a:satOff val="-10874"/>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smtClean="0"/>
            <a:t>Comprehensive details</a:t>
          </a:r>
        </a:p>
        <a:p>
          <a:pPr lvl="0" algn="l" defTabSz="933450">
            <a:lnSpc>
              <a:spcPct val="90000"/>
            </a:lnSpc>
            <a:spcBef>
              <a:spcPct val="0"/>
            </a:spcBef>
            <a:spcAft>
              <a:spcPct val="35000"/>
            </a:spcAft>
          </a:pPr>
          <a:r>
            <a:rPr lang="en-GB" sz="2100" kern="1200" dirty="0" smtClean="0"/>
            <a:t>Denominator data</a:t>
          </a:r>
          <a:endParaRPr lang="en-GB" sz="2100" kern="1200" dirty="0"/>
        </a:p>
      </dsp:txBody>
      <dsp:txXfrm>
        <a:off x="4470928" y="2049152"/>
        <a:ext cx="2449495" cy="1954454"/>
      </dsp:txXfrm>
    </dsp:sp>
    <dsp:sp modelId="{7E29255A-AB9C-4467-B127-F56773292CA0}">
      <dsp:nvSpPr>
        <dsp:cNvPr id="0" name=""/>
        <dsp:cNvSpPr/>
      </dsp:nvSpPr>
      <dsp:spPr>
        <a:xfrm>
          <a:off x="7057929" y="1174815"/>
          <a:ext cx="495252" cy="617801"/>
        </a:xfrm>
        <a:prstGeom prst="rightArrow">
          <a:avLst>
            <a:gd name="adj1" fmla="val 60000"/>
            <a:gd name="adj2" fmla="val 50000"/>
          </a:avLst>
        </a:prstGeom>
        <a:solidFill>
          <a:schemeClr val="accent2">
            <a:hueOff val="5607077"/>
            <a:satOff val="-2174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7057929" y="1298375"/>
        <a:ext cx="346676" cy="370681"/>
      </dsp:txXfrm>
    </dsp:sp>
    <dsp:sp modelId="{09D6DFCD-6A11-4FE3-9313-FDFE067BB350}">
      <dsp:nvSpPr>
        <dsp:cNvPr id="0" name=""/>
        <dsp:cNvSpPr/>
      </dsp:nvSpPr>
      <dsp:spPr>
        <a:xfrm>
          <a:off x="7977683" y="198162"/>
          <a:ext cx="2571107" cy="257110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38F4D-9D04-4644-957F-5BA4B369AEC2}">
      <dsp:nvSpPr>
        <dsp:cNvPr id="0" name=""/>
        <dsp:cNvSpPr/>
      </dsp:nvSpPr>
      <dsp:spPr>
        <a:xfrm>
          <a:off x="8396235" y="1988346"/>
          <a:ext cx="2571107" cy="2076066"/>
        </a:xfrm>
        <a:prstGeom prst="roundRect">
          <a:avLst>
            <a:gd name="adj" fmla="val 10000"/>
          </a:avLst>
        </a:prstGeom>
        <a:solidFill>
          <a:schemeClr val="accent2">
            <a:hueOff val="5607077"/>
            <a:satOff val="-21748"/>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b="1" kern="1200" dirty="0" smtClean="0"/>
            <a:t>Interpretation</a:t>
          </a:r>
          <a:r>
            <a:rPr lang="en-GB" sz="2100" kern="1200" dirty="0" smtClean="0"/>
            <a:t> of reports of </a:t>
          </a:r>
          <a:r>
            <a:rPr lang="en-GB" sz="2100" b="1" kern="1200" dirty="0" smtClean="0"/>
            <a:t>perioperative anaphylaxis to NAP6</a:t>
          </a:r>
          <a:endParaRPr lang="en-GB" sz="2100" b="1" kern="1200" dirty="0"/>
        </a:p>
      </dsp:txBody>
      <dsp:txXfrm>
        <a:off x="8457041" y="2049152"/>
        <a:ext cx="2449495" cy="1954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AF30D-7FD7-4BD7-974C-2B4833659B39}">
      <dsp:nvSpPr>
        <dsp:cNvPr id="0" name=""/>
        <dsp:cNvSpPr/>
      </dsp:nvSpPr>
      <dsp:spPr>
        <a:xfrm>
          <a:off x="2244644" y="788928"/>
          <a:ext cx="66324" cy="6632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00A66-52AB-4992-9514-630241B59149}">
      <dsp:nvSpPr>
        <dsp:cNvPr id="0" name=""/>
        <dsp:cNvSpPr/>
      </dsp:nvSpPr>
      <dsp:spPr>
        <a:xfrm>
          <a:off x="2123087" y="788928"/>
          <a:ext cx="66324" cy="66323"/>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4CC70-AED4-4FC9-A486-D14DED5B9D85}">
      <dsp:nvSpPr>
        <dsp:cNvPr id="0" name=""/>
        <dsp:cNvSpPr/>
      </dsp:nvSpPr>
      <dsp:spPr>
        <a:xfrm>
          <a:off x="2001530" y="788928"/>
          <a:ext cx="66324" cy="6632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363490-F4A4-4E26-AAC8-7399486EE525}">
      <dsp:nvSpPr>
        <dsp:cNvPr id="0" name=""/>
        <dsp:cNvSpPr/>
      </dsp:nvSpPr>
      <dsp:spPr>
        <a:xfrm>
          <a:off x="1880204" y="788928"/>
          <a:ext cx="66324" cy="6632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8F16A-4D7C-4B90-BDAF-5E5B70DDD21C}">
      <dsp:nvSpPr>
        <dsp:cNvPr id="0" name=""/>
        <dsp:cNvSpPr/>
      </dsp:nvSpPr>
      <dsp:spPr>
        <a:xfrm>
          <a:off x="1758647" y="788928"/>
          <a:ext cx="66324" cy="66323"/>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DDB411-BA10-465C-83AB-5E229D22CBA9}">
      <dsp:nvSpPr>
        <dsp:cNvPr id="0" name=""/>
        <dsp:cNvSpPr/>
      </dsp:nvSpPr>
      <dsp:spPr>
        <a:xfrm>
          <a:off x="1570765" y="755766"/>
          <a:ext cx="132649" cy="13275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2C019-7A3A-4637-A057-0EF2F31095F9}">
      <dsp:nvSpPr>
        <dsp:cNvPr id="0" name=""/>
        <dsp:cNvSpPr/>
      </dsp:nvSpPr>
      <dsp:spPr>
        <a:xfrm>
          <a:off x="2136490" y="651917"/>
          <a:ext cx="66324" cy="66323"/>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19233-414E-42B6-82AD-5DBFA15AFB5A}">
      <dsp:nvSpPr>
        <dsp:cNvPr id="0" name=""/>
        <dsp:cNvSpPr/>
      </dsp:nvSpPr>
      <dsp:spPr>
        <a:xfrm>
          <a:off x="2136490" y="926921"/>
          <a:ext cx="66324" cy="6632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0BD68-EF85-49EC-9F82-BA0B3EA0A00E}">
      <dsp:nvSpPr>
        <dsp:cNvPr id="0" name=""/>
        <dsp:cNvSpPr/>
      </dsp:nvSpPr>
      <dsp:spPr>
        <a:xfrm>
          <a:off x="2195651" y="711478"/>
          <a:ext cx="66324" cy="6632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BCC721-A8B3-470F-8DF6-741FD7BC2504}">
      <dsp:nvSpPr>
        <dsp:cNvPr id="0" name=""/>
        <dsp:cNvSpPr/>
      </dsp:nvSpPr>
      <dsp:spPr>
        <a:xfrm>
          <a:off x="2199580" y="867687"/>
          <a:ext cx="66324" cy="66323"/>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65867-527C-46BA-8917-8BE36FD3309A}">
      <dsp:nvSpPr>
        <dsp:cNvPr id="0" name=""/>
        <dsp:cNvSpPr/>
      </dsp:nvSpPr>
      <dsp:spPr>
        <a:xfrm>
          <a:off x="843297" y="489976"/>
          <a:ext cx="673367" cy="66433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smtClean="0"/>
            <a:t>Scaling factor</a:t>
          </a:r>
          <a:endParaRPr lang="en-GB" sz="1000" kern="1200" dirty="0"/>
        </a:p>
      </dsp:txBody>
      <dsp:txXfrm>
        <a:off x="941909" y="587266"/>
        <a:ext cx="476143" cy="469756"/>
      </dsp:txXfrm>
    </dsp:sp>
    <dsp:sp modelId="{34DCAEEA-1E8F-4DA6-9039-84BB46800CC5}">
      <dsp:nvSpPr>
        <dsp:cNvPr id="0" name=""/>
        <dsp:cNvSpPr/>
      </dsp:nvSpPr>
      <dsp:spPr>
        <a:xfrm>
          <a:off x="794048" y="428947"/>
          <a:ext cx="132649" cy="132756"/>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3DD0D9-E025-4C08-B0A6-18F916871182}">
      <dsp:nvSpPr>
        <dsp:cNvPr id="0" name=""/>
        <dsp:cNvSpPr/>
      </dsp:nvSpPr>
      <dsp:spPr>
        <a:xfrm>
          <a:off x="709005" y="358914"/>
          <a:ext cx="66324" cy="6632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6D32D4-45EB-4BDB-9EFA-4352C0C1511F}">
      <dsp:nvSpPr>
        <dsp:cNvPr id="0" name=""/>
        <dsp:cNvSpPr/>
      </dsp:nvSpPr>
      <dsp:spPr>
        <a:xfrm>
          <a:off x="567342" y="358914"/>
          <a:ext cx="66324" cy="6632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6EC0D-BEA4-4009-9AF1-E6F042E53A01}">
      <dsp:nvSpPr>
        <dsp:cNvPr id="0" name=""/>
        <dsp:cNvSpPr/>
      </dsp:nvSpPr>
      <dsp:spPr>
        <a:xfrm>
          <a:off x="425680" y="358914"/>
          <a:ext cx="66324" cy="66323"/>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43FBC-0C63-493B-98E5-A865DA7C611E}">
      <dsp:nvSpPr>
        <dsp:cNvPr id="0" name=""/>
        <dsp:cNvSpPr/>
      </dsp:nvSpPr>
      <dsp:spPr>
        <a:xfrm>
          <a:off x="284018" y="358914"/>
          <a:ext cx="66324" cy="6632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01CA7-342C-4EF6-BD74-FBDDFD9C458E}">
      <dsp:nvSpPr>
        <dsp:cNvPr id="0" name=""/>
        <dsp:cNvSpPr/>
      </dsp:nvSpPr>
      <dsp:spPr>
        <a:xfrm>
          <a:off x="142124" y="358914"/>
          <a:ext cx="66324" cy="66323"/>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8E4B3-F8A1-415C-B7B7-25BEAB5344BA}">
      <dsp:nvSpPr>
        <dsp:cNvPr id="0" name=""/>
        <dsp:cNvSpPr/>
      </dsp:nvSpPr>
      <dsp:spPr>
        <a:xfrm>
          <a:off x="462" y="358914"/>
          <a:ext cx="66324" cy="6632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957F2-2ABD-461C-BF7B-AE9383A03F30}">
      <dsp:nvSpPr>
        <dsp:cNvPr id="0" name=""/>
        <dsp:cNvSpPr/>
      </dsp:nvSpPr>
      <dsp:spPr>
        <a:xfrm>
          <a:off x="0" y="187760"/>
          <a:ext cx="777409" cy="17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444500">
            <a:lnSpc>
              <a:spcPct val="90000"/>
            </a:lnSpc>
            <a:spcBef>
              <a:spcPct val="0"/>
            </a:spcBef>
            <a:spcAft>
              <a:spcPct val="35000"/>
            </a:spcAft>
          </a:pPr>
          <a:endParaRPr lang="en-GB" sz="1000" kern="1200" dirty="0"/>
        </a:p>
      </dsp:txBody>
      <dsp:txXfrm>
        <a:off x="0" y="187760"/>
        <a:ext cx="777409" cy="170609"/>
      </dsp:txXfrm>
    </dsp:sp>
    <dsp:sp modelId="{24ED8115-583C-4EA5-9D0E-58B23E303858}">
      <dsp:nvSpPr>
        <dsp:cNvPr id="0" name=""/>
        <dsp:cNvSpPr/>
      </dsp:nvSpPr>
      <dsp:spPr>
        <a:xfrm>
          <a:off x="656315" y="755766"/>
          <a:ext cx="132649" cy="13275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DA3241-EA80-4FC1-AA95-26E015474433}">
      <dsp:nvSpPr>
        <dsp:cNvPr id="0" name=""/>
        <dsp:cNvSpPr/>
      </dsp:nvSpPr>
      <dsp:spPr>
        <a:xfrm>
          <a:off x="525052" y="788928"/>
          <a:ext cx="66324" cy="66323"/>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D5329-0CAB-41BE-9287-4638457479D3}">
      <dsp:nvSpPr>
        <dsp:cNvPr id="0" name=""/>
        <dsp:cNvSpPr/>
      </dsp:nvSpPr>
      <dsp:spPr>
        <a:xfrm>
          <a:off x="394020" y="788928"/>
          <a:ext cx="66324" cy="6632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3BC45B-FF29-478C-978C-53E96D9D4D35}">
      <dsp:nvSpPr>
        <dsp:cNvPr id="0" name=""/>
        <dsp:cNvSpPr/>
      </dsp:nvSpPr>
      <dsp:spPr>
        <a:xfrm>
          <a:off x="262757" y="788928"/>
          <a:ext cx="66324" cy="6632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DDD4B-0757-49C5-A48E-8A67F715B577}">
      <dsp:nvSpPr>
        <dsp:cNvPr id="0" name=""/>
        <dsp:cNvSpPr/>
      </dsp:nvSpPr>
      <dsp:spPr>
        <a:xfrm>
          <a:off x="131725" y="788928"/>
          <a:ext cx="66324" cy="66323"/>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B66D0-A64F-483E-A566-B5BAC378D201}">
      <dsp:nvSpPr>
        <dsp:cNvPr id="0" name=""/>
        <dsp:cNvSpPr/>
      </dsp:nvSpPr>
      <dsp:spPr>
        <a:xfrm>
          <a:off x="462" y="788928"/>
          <a:ext cx="66324" cy="6632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2759A-CA06-4F6B-B2E0-EB799E900181}">
      <dsp:nvSpPr>
        <dsp:cNvPr id="0" name=""/>
        <dsp:cNvSpPr/>
      </dsp:nvSpPr>
      <dsp:spPr>
        <a:xfrm>
          <a:off x="0" y="619192"/>
          <a:ext cx="587910" cy="17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444500">
            <a:lnSpc>
              <a:spcPct val="90000"/>
            </a:lnSpc>
            <a:spcBef>
              <a:spcPct val="0"/>
            </a:spcBef>
            <a:spcAft>
              <a:spcPct val="35000"/>
            </a:spcAft>
          </a:pPr>
          <a:endParaRPr lang="en-GB" sz="1000" kern="1200" dirty="0"/>
        </a:p>
      </dsp:txBody>
      <dsp:txXfrm>
        <a:off x="0" y="619192"/>
        <a:ext cx="587910" cy="170609"/>
      </dsp:txXfrm>
    </dsp:sp>
    <dsp:sp modelId="{C3E72B3D-8B82-40D2-AC6B-890B77EAC6F5}">
      <dsp:nvSpPr>
        <dsp:cNvPr id="0" name=""/>
        <dsp:cNvSpPr/>
      </dsp:nvSpPr>
      <dsp:spPr>
        <a:xfrm>
          <a:off x="794048" y="1077131"/>
          <a:ext cx="132649" cy="132756"/>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00B617-37DF-45E2-B668-147C5BDBCB08}">
      <dsp:nvSpPr>
        <dsp:cNvPr id="0" name=""/>
        <dsp:cNvSpPr/>
      </dsp:nvSpPr>
      <dsp:spPr>
        <a:xfrm>
          <a:off x="709005" y="1212287"/>
          <a:ext cx="66324" cy="6632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571BD-05B4-4E76-A29B-097FA385156C}">
      <dsp:nvSpPr>
        <dsp:cNvPr id="0" name=""/>
        <dsp:cNvSpPr/>
      </dsp:nvSpPr>
      <dsp:spPr>
        <a:xfrm>
          <a:off x="567342" y="1212287"/>
          <a:ext cx="66324" cy="66323"/>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617CD3-DD27-4F36-B690-8FBC7AAFD51F}">
      <dsp:nvSpPr>
        <dsp:cNvPr id="0" name=""/>
        <dsp:cNvSpPr/>
      </dsp:nvSpPr>
      <dsp:spPr>
        <a:xfrm>
          <a:off x="425680" y="1212287"/>
          <a:ext cx="66324" cy="6632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90AD3-81C7-46C7-B4C3-84BF3550F47E}">
      <dsp:nvSpPr>
        <dsp:cNvPr id="0" name=""/>
        <dsp:cNvSpPr/>
      </dsp:nvSpPr>
      <dsp:spPr>
        <a:xfrm>
          <a:off x="284018" y="1212287"/>
          <a:ext cx="66324" cy="66323"/>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AF17ED-601A-4220-863D-B2DF0CBBDD12}">
      <dsp:nvSpPr>
        <dsp:cNvPr id="0" name=""/>
        <dsp:cNvSpPr/>
      </dsp:nvSpPr>
      <dsp:spPr>
        <a:xfrm>
          <a:off x="142124" y="1212287"/>
          <a:ext cx="66324" cy="6632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B5BF70-BD8C-4864-B6C3-32E632A545D9}">
      <dsp:nvSpPr>
        <dsp:cNvPr id="0" name=""/>
        <dsp:cNvSpPr/>
      </dsp:nvSpPr>
      <dsp:spPr>
        <a:xfrm>
          <a:off x="462" y="1212287"/>
          <a:ext cx="66324" cy="6632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EC02DA-E889-4B03-8A59-4FDCCED6A373}">
      <dsp:nvSpPr>
        <dsp:cNvPr id="0" name=""/>
        <dsp:cNvSpPr/>
      </dsp:nvSpPr>
      <dsp:spPr>
        <a:xfrm>
          <a:off x="0" y="1041024"/>
          <a:ext cx="777409" cy="17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444500">
            <a:lnSpc>
              <a:spcPct val="90000"/>
            </a:lnSpc>
            <a:spcBef>
              <a:spcPct val="0"/>
            </a:spcBef>
            <a:spcAft>
              <a:spcPct val="35000"/>
            </a:spcAft>
          </a:pPr>
          <a:endParaRPr lang="en-GB" sz="1000" kern="1200"/>
        </a:p>
      </dsp:txBody>
      <dsp:txXfrm>
        <a:off x="0" y="1041024"/>
        <a:ext cx="777409" cy="1706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CE91D-E80F-45B8-BFCA-3FE1B7698B1F}">
      <dsp:nvSpPr>
        <dsp:cNvPr id="0" name=""/>
        <dsp:cNvSpPr/>
      </dsp:nvSpPr>
      <dsp:spPr>
        <a:xfrm rot="10800000">
          <a:off x="1293380" y="765"/>
          <a:ext cx="4230209" cy="911505"/>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8580" rIns="128016" bIns="68580" numCol="1" spcCol="1270" anchor="ctr" anchorCtr="0">
          <a:noAutofit/>
        </a:bodyPr>
        <a:lstStyle/>
        <a:p>
          <a:pPr lvl="0" algn="l" defTabSz="800100">
            <a:lnSpc>
              <a:spcPct val="90000"/>
            </a:lnSpc>
            <a:spcBef>
              <a:spcPct val="0"/>
            </a:spcBef>
            <a:spcAft>
              <a:spcPct val="35000"/>
            </a:spcAft>
          </a:pPr>
          <a:r>
            <a:rPr lang="en-GB" sz="1800" b="1" kern="1200" dirty="0" smtClean="0">
              <a:effectLst>
                <a:outerShdw blurRad="38100" dist="38100" dir="2700000" algn="tl">
                  <a:srgbClr val="000000">
                    <a:alpha val="43137"/>
                  </a:srgbClr>
                </a:outerShdw>
              </a:effectLst>
            </a:rPr>
            <a:t>Used in </a:t>
          </a:r>
          <a:r>
            <a:rPr lang="en-GB" sz="2000" b="1" kern="1200" dirty="0" smtClean="0">
              <a:effectLst>
                <a:outerShdw blurRad="38100" dist="38100" dir="2700000" algn="tl">
                  <a:srgbClr val="000000">
                    <a:alpha val="43137"/>
                  </a:srgbClr>
                </a:outerShdw>
              </a:effectLst>
            </a:rPr>
            <a:t>88.2% </a:t>
          </a:r>
          <a:r>
            <a:rPr lang="en-GB" sz="1800" b="1" kern="1200" dirty="0" smtClean="0">
              <a:effectLst>
                <a:outerShdw blurRad="38100" dist="38100" dir="2700000" algn="tl">
                  <a:srgbClr val="000000">
                    <a:alpha val="43137"/>
                  </a:srgbClr>
                </a:outerShdw>
              </a:effectLst>
            </a:rPr>
            <a:t>of </a:t>
          </a:r>
          <a:r>
            <a:rPr lang="en-GB" sz="2000" b="1" kern="1200" dirty="0" smtClean="0">
              <a:effectLst>
                <a:outerShdw blurRad="38100" dist="38100" dir="2700000" algn="tl">
                  <a:srgbClr val="000000">
                    <a:alpha val="43137"/>
                  </a:srgbClr>
                </a:outerShdw>
              </a:effectLst>
            </a:rPr>
            <a:t>all cases</a:t>
          </a:r>
        </a:p>
        <a:p>
          <a:pPr lvl="0" algn="l" defTabSz="800100">
            <a:lnSpc>
              <a:spcPct val="90000"/>
            </a:lnSpc>
            <a:spcBef>
              <a:spcPct val="0"/>
            </a:spcBef>
            <a:spcAft>
              <a:spcPct val="35000"/>
            </a:spcAft>
          </a:pPr>
          <a:r>
            <a:rPr lang="en-GB" sz="2000" b="1" kern="1200" dirty="0" smtClean="0">
              <a:effectLst>
                <a:outerShdw blurRad="38100" dist="38100" dir="2700000" algn="tl">
                  <a:srgbClr val="000000">
                    <a:alpha val="43137"/>
                  </a:srgbClr>
                </a:outerShdw>
              </a:effectLst>
            </a:rPr>
            <a:t>and in 99.8% of GAs </a:t>
          </a:r>
          <a:endParaRPr lang="en-GB" sz="2000" b="1" kern="1200" dirty="0">
            <a:effectLst>
              <a:outerShdw blurRad="38100" dist="38100" dir="2700000" algn="tl">
                <a:srgbClr val="000000">
                  <a:alpha val="43137"/>
                </a:srgbClr>
              </a:outerShdw>
            </a:effectLst>
          </a:endParaRPr>
        </a:p>
      </dsp:txBody>
      <dsp:txXfrm rot="10800000">
        <a:off x="1521256" y="765"/>
        <a:ext cx="4002333" cy="911505"/>
      </dsp:txXfrm>
    </dsp:sp>
    <dsp:sp modelId="{B91F51C4-B9A6-43CA-8ECC-0A35CC72F518}">
      <dsp:nvSpPr>
        <dsp:cNvPr id="0" name=""/>
        <dsp:cNvSpPr/>
      </dsp:nvSpPr>
      <dsp:spPr>
        <a:xfrm>
          <a:off x="837627" y="765"/>
          <a:ext cx="911505" cy="911505"/>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972106-BE38-46AA-B15D-37CE4A31E361}">
      <dsp:nvSpPr>
        <dsp:cNvPr id="0" name=""/>
        <dsp:cNvSpPr/>
      </dsp:nvSpPr>
      <dsp:spPr>
        <a:xfrm rot="10800000">
          <a:off x="1293380" y="1184361"/>
          <a:ext cx="4230209" cy="911505"/>
        </a:xfrm>
        <a:prstGeom prst="homePlate">
          <a:avLst/>
        </a:prstGeom>
        <a:gradFill rotWithShape="0">
          <a:gsLst>
            <a:gs pos="0">
              <a:schemeClr val="accent3">
                <a:hueOff val="-2351029"/>
                <a:satOff val="18698"/>
                <a:lumOff val="10784"/>
                <a:alphaOff val="0"/>
                <a:tint val="100000"/>
                <a:shade val="100000"/>
                <a:satMod val="130000"/>
              </a:schemeClr>
            </a:gs>
            <a:gs pos="100000">
              <a:schemeClr val="accent3">
                <a:hueOff val="-2351029"/>
                <a:satOff val="18698"/>
                <a:lumOff val="1078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8580" rIns="128016" bIns="68580" numCol="1" spcCol="1270" anchor="ctr" anchorCtr="0">
          <a:noAutofit/>
        </a:bodyPr>
        <a:lstStyle/>
        <a:p>
          <a:pPr lvl="0" algn="l" defTabSz="800100">
            <a:lnSpc>
              <a:spcPct val="90000"/>
            </a:lnSpc>
            <a:spcBef>
              <a:spcPct val="0"/>
            </a:spcBef>
            <a:spcAft>
              <a:spcPct val="35000"/>
            </a:spcAft>
          </a:pPr>
          <a:r>
            <a:rPr lang="en-GB" sz="1800" b="1" kern="1200" dirty="0" smtClean="0">
              <a:effectLst>
                <a:outerShdw blurRad="38100" dist="38100" dir="2700000" algn="tl">
                  <a:srgbClr val="000000">
                    <a:alpha val="43137"/>
                  </a:srgbClr>
                </a:outerShdw>
              </a:effectLst>
            </a:rPr>
            <a:t>Estimated annual caseload: </a:t>
          </a:r>
          <a:r>
            <a:rPr lang="en-GB" sz="2000" b="1" kern="1200" dirty="0" smtClean="0">
              <a:effectLst>
                <a:outerShdw blurRad="38100" dist="38100" dir="2700000" algn="tl">
                  <a:srgbClr val="000000">
                    <a:alpha val="43137"/>
                  </a:srgbClr>
                </a:outerShdw>
              </a:effectLst>
            </a:rPr>
            <a:t>2,755,849</a:t>
          </a:r>
          <a:endParaRPr lang="en-GB" sz="2000" b="1" kern="1200" dirty="0">
            <a:effectLst>
              <a:outerShdw blurRad="38100" dist="38100" dir="2700000" algn="tl">
                <a:srgbClr val="000000">
                  <a:alpha val="43137"/>
                </a:srgbClr>
              </a:outerShdw>
            </a:effectLst>
          </a:endParaRPr>
        </a:p>
      </dsp:txBody>
      <dsp:txXfrm rot="10800000">
        <a:off x="1521256" y="1184361"/>
        <a:ext cx="4002333" cy="911505"/>
      </dsp:txXfrm>
    </dsp:sp>
    <dsp:sp modelId="{F427234F-24EE-47DA-B44A-5EBBC51564B8}">
      <dsp:nvSpPr>
        <dsp:cNvPr id="0" name=""/>
        <dsp:cNvSpPr/>
      </dsp:nvSpPr>
      <dsp:spPr>
        <a:xfrm>
          <a:off x="837627" y="1184361"/>
          <a:ext cx="911505" cy="911505"/>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001F35-F4C4-464A-860B-665777BCD5DC}">
      <dsp:nvSpPr>
        <dsp:cNvPr id="0" name=""/>
        <dsp:cNvSpPr/>
      </dsp:nvSpPr>
      <dsp:spPr>
        <a:xfrm rot="10800000">
          <a:off x="1293380" y="2367958"/>
          <a:ext cx="4230209" cy="911505"/>
        </a:xfrm>
        <a:prstGeom prst="homePlate">
          <a:avLst/>
        </a:prstGeom>
        <a:gradFill rotWithShape="0">
          <a:gsLst>
            <a:gs pos="0">
              <a:schemeClr val="accent3">
                <a:hueOff val="-4702058"/>
                <a:satOff val="37395"/>
                <a:lumOff val="21569"/>
                <a:alphaOff val="0"/>
                <a:tint val="100000"/>
                <a:shade val="100000"/>
                <a:satMod val="130000"/>
              </a:schemeClr>
            </a:gs>
            <a:gs pos="100000">
              <a:schemeClr val="accent3">
                <a:hueOff val="-4702058"/>
                <a:satOff val="37395"/>
                <a:lumOff val="2156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0960" rIns="113792" bIns="60960" numCol="1" spcCol="1270" anchor="ctr" anchorCtr="0">
          <a:noAutofit/>
        </a:bodyPr>
        <a:lstStyle/>
        <a:p>
          <a:pPr lvl="0" algn="l" defTabSz="717550">
            <a:lnSpc>
              <a:spcPts val="1800"/>
            </a:lnSpc>
            <a:spcBef>
              <a:spcPct val="0"/>
            </a:spcBef>
            <a:spcAft>
              <a:spcPts val="600"/>
            </a:spcAft>
            <a:tabLst>
              <a:tab pos="1436688" algn="l"/>
              <a:tab pos="2244725" algn="l"/>
            </a:tabLst>
          </a:pPr>
          <a:r>
            <a:rPr lang="en-GB" sz="1600" b="1" kern="1200" smtClean="0">
              <a:solidFill>
                <a:schemeClr val="tx1">
                  <a:lumMod val="75000"/>
                  <a:lumOff val="25000"/>
                </a:schemeClr>
              </a:solidFill>
              <a:effectLst>
                <a:outerShdw blurRad="38100" dist="38100" dir="2700000" algn="tl">
                  <a:srgbClr val="000000">
                    <a:alpha val="43137"/>
                  </a:srgbClr>
                </a:outerShdw>
              </a:effectLst>
            </a:rPr>
            <a:t>Opioids</a:t>
          </a:r>
          <a:r>
            <a:rPr lang="en-GB" sz="1600" b="1" kern="1200" smtClean="0">
              <a:solidFill>
                <a:schemeClr val="tx1">
                  <a:lumMod val="75000"/>
                  <a:lumOff val="25000"/>
                </a:schemeClr>
              </a:solidFill>
              <a:effectLst/>
            </a:rPr>
            <a:t>: 	82.5%	2,577,603</a:t>
          </a:r>
        </a:p>
        <a:p>
          <a:pPr lvl="0" algn="l" defTabSz="717550">
            <a:lnSpc>
              <a:spcPts val="1800"/>
            </a:lnSpc>
            <a:spcBef>
              <a:spcPct val="0"/>
            </a:spcBef>
            <a:spcAft>
              <a:spcPts val="600"/>
            </a:spcAft>
            <a:tabLst>
              <a:tab pos="2244725" algn="l"/>
            </a:tabLst>
          </a:pPr>
          <a:r>
            <a:rPr lang="en-GB" sz="1600" b="1" kern="1200" smtClean="0">
              <a:solidFill>
                <a:schemeClr val="tx1">
                  <a:lumMod val="75000"/>
                  <a:lumOff val="25000"/>
                </a:schemeClr>
              </a:solidFill>
              <a:effectLst>
                <a:outerShdw blurRad="38100" dist="38100" dir="2700000" algn="tl">
                  <a:srgbClr val="000000">
                    <a:alpha val="43137"/>
                  </a:srgbClr>
                </a:outerShdw>
              </a:effectLst>
            </a:rPr>
            <a:t>Paracetamol</a:t>
          </a:r>
          <a:r>
            <a:rPr lang="en-GB" sz="1600" b="1" kern="1200" smtClean="0">
              <a:solidFill>
                <a:schemeClr val="tx1">
                  <a:lumMod val="75000"/>
                  <a:lumOff val="25000"/>
                </a:schemeClr>
              </a:solidFill>
              <a:effectLst/>
            </a:rPr>
            <a:t>:  56.1%	1,752,849</a:t>
          </a:r>
        </a:p>
        <a:p>
          <a:pPr lvl="0" algn="l" defTabSz="717550">
            <a:lnSpc>
              <a:spcPts val="1800"/>
            </a:lnSpc>
            <a:spcBef>
              <a:spcPct val="0"/>
            </a:spcBef>
            <a:spcAft>
              <a:spcPts val="600"/>
            </a:spcAft>
            <a:tabLst>
              <a:tab pos="1436688" algn="l"/>
              <a:tab pos="2244725" algn="l"/>
            </a:tabLst>
          </a:pPr>
          <a:r>
            <a:rPr lang="en-GB" sz="1600" b="1" kern="1200" smtClean="0">
              <a:solidFill>
                <a:schemeClr val="tx1">
                  <a:lumMod val="75000"/>
                  <a:lumOff val="25000"/>
                </a:schemeClr>
              </a:solidFill>
              <a:effectLst>
                <a:outerShdw blurRad="38100" dist="38100" dir="2700000" algn="tl">
                  <a:srgbClr val="000000">
                    <a:alpha val="43137"/>
                  </a:srgbClr>
                </a:outerShdw>
              </a:effectLst>
            </a:rPr>
            <a:t>NSAIDs</a:t>
          </a:r>
          <a:r>
            <a:rPr lang="en-GB" sz="1600" b="1" kern="1200" smtClean="0">
              <a:solidFill>
                <a:schemeClr val="tx1">
                  <a:lumMod val="75000"/>
                  <a:lumOff val="25000"/>
                </a:schemeClr>
              </a:solidFill>
              <a:effectLst/>
            </a:rPr>
            <a:t>:  	28.3%	   884,170</a:t>
          </a:r>
          <a:endParaRPr lang="en-GB" sz="1600" b="1" kern="1200" dirty="0">
            <a:solidFill>
              <a:schemeClr val="tx1">
                <a:lumMod val="75000"/>
                <a:lumOff val="25000"/>
              </a:schemeClr>
            </a:solidFill>
            <a:effectLst/>
          </a:endParaRPr>
        </a:p>
      </dsp:txBody>
      <dsp:txXfrm rot="10800000">
        <a:off x="1521256" y="2367958"/>
        <a:ext cx="4002333" cy="911505"/>
      </dsp:txXfrm>
    </dsp:sp>
    <dsp:sp modelId="{41AFBBD5-7337-49D8-9C8C-E49769363FE9}">
      <dsp:nvSpPr>
        <dsp:cNvPr id="0" name=""/>
        <dsp:cNvSpPr/>
      </dsp:nvSpPr>
      <dsp:spPr>
        <a:xfrm>
          <a:off x="837627" y="2367958"/>
          <a:ext cx="911505" cy="911505"/>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CE91D-E80F-45B8-BFCA-3FE1B7698B1F}">
      <dsp:nvSpPr>
        <dsp:cNvPr id="0" name=""/>
        <dsp:cNvSpPr/>
      </dsp:nvSpPr>
      <dsp:spPr>
        <a:xfrm rot="10800000">
          <a:off x="1293380" y="765"/>
          <a:ext cx="4230209" cy="911505"/>
        </a:xfrm>
        <a:prstGeom prst="homePlat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8580" rIns="128016" bIns="68580" numCol="1" spcCol="1270" anchor="ctr" anchorCtr="0">
          <a:noAutofit/>
        </a:bodyPr>
        <a:lstStyle/>
        <a:p>
          <a:pPr lvl="0" algn="l" defTabSz="800100">
            <a:lnSpc>
              <a:spcPct val="90000"/>
            </a:lnSpc>
            <a:spcBef>
              <a:spcPct val="0"/>
            </a:spcBef>
            <a:spcAft>
              <a:spcPct val="35000"/>
            </a:spcAft>
          </a:pPr>
          <a:r>
            <a:rPr lang="en-GB" sz="1800" b="1" kern="1200" dirty="0" smtClean="0">
              <a:effectLst>
                <a:outerShdw blurRad="38100" dist="38100" dir="2700000" algn="tl">
                  <a:srgbClr val="000000">
                    <a:alpha val="43137"/>
                  </a:srgbClr>
                </a:outerShdw>
              </a:effectLst>
            </a:rPr>
            <a:t>Used in </a:t>
          </a:r>
          <a:r>
            <a:rPr lang="en-GB" sz="2000" b="1" kern="1200" dirty="0" smtClean="0">
              <a:effectLst>
                <a:outerShdw blurRad="38100" dist="38100" dir="2700000" algn="tl">
                  <a:srgbClr val="000000">
                    <a:alpha val="43137"/>
                  </a:srgbClr>
                </a:outerShdw>
              </a:effectLst>
            </a:rPr>
            <a:t>57.2% </a:t>
          </a:r>
          <a:r>
            <a:rPr lang="en-GB" sz="1800" b="1" kern="1200" dirty="0" smtClean="0">
              <a:effectLst>
                <a:outerShdw blurRad="38100" dist="38100" dir="2700000" algn="tl">
                  <a:srgbClr val="000000">
                    <a:alpha val="43137"/>
                  </a:srgbClr>
                </a:outerShdw>
              </a:effectLst>
            </a:rPr>
            <a:t>of </a:t>
          </a:r>
          <a:r>
            <a:rPr lang="en-GB" sz="2000" b="1" kern="1200" dirty="0" smtClean="0">
              <a:effectLst>
                <a:outerShdw blurRad="38100" dist="38100" dir="2700000" algn="tl">
                  <a:srgbClr val="000000">
                    <a:alpha val="43137"/>
                  </a:srgbClr>
                </a:outerShdw>
              </a:effectLst>
            </a:rPr>
            <a:t>all cases</a:t>
          </a:r>
          <a:endParaRPr lang="en-GB" sz="2000" b="1" kern="1200" dirty="0">
            <a:effectLst>
              <a:outerShdw blurRad="38100" dist="38100" dir="2700000" algn="tl">
                <a:srgbClr val="000000">
                  <a:alpha val="43137"/>
                </a:srgbClr>
              </a:outerShdw>
            </a:effectLst>
          </a:endParaRPr>
        </a:p>
      </dsp:txBody>
      <dsp:txXfrm rot="10800000">
        <a:off x="1521256" y="765"/>
        <a:ext cx="4002333" cy="911505"/>
      </dsp:txXfrm>
    </dsp:sp>
    <dsp:sp modelId="{B91F51C4-B9A6-43CA-8ECC-0A35CC72F518}">
      <dsp:nvSpPr>
        <dsp:cNvPr id="0" name=""/>
        <dsp:cNvSpPr/>
      </dsp:nvSpPr>
      <dsp:spPr>
        <a:xfrm>
          <a:off x="837627" y="765"/>
          <a:ext cx="911505" cy="911505"/>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972106-BE38-46AA-B15D-37CE4A31E361}">
      <dsp:nvSpPr>
        <dsp:cNvPr id="0" name=""/>
        <dsp:cNvSpPr/>
      </dsp:nvSpPr>
      <dsp:spPr>
        <a:xfrm rot="10800000">
          <a:off x="1293380" y="1184361"/>
          <a:ext cx="4230209" cy="911505"/>
        </a:xfrm>
        <a:prstGeom prst="homePlate">
          <a:avLst/>
        </a:prstGeom>
        <a:gradFill rotWithShape="0">
          <a:gsLst>
            <a:gs pos="0">
              <a:schemeClr val="accent5">
                <a:hueOff val="-6605506"/>
                <a:satOff val="-25653"/>
                <a:lumOff val="-2648"/>
                <a:alphaOff val="0"/>
                <a:tint val="100000"/>
                <a:shade val="100000"/>
                <a:satMod val="130000"/>
              </a:schemeClr>
            </a:gs>
            <a:gs pos="100000">
              <a:schemeClr val="accent5">
                <a:hueOff val="-6605506"/>
                <a:satOff val="-25653"/>
                <a:lumOff val="-264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8580" rIns="128016" bIns="68580" numCol="1" spcCol="1270" anchor="ctr" anchorCtr="0">
          <a:noAutofit/>
        </a:bodyPr>
        <a:lstStyle/>
        <a:p>
          <a:pPr lvl="0" algn="l" defTabSz="800100">
            <a:lnSpc>
              <a:spcPct val="90000"/>
            </a:lnSpc>
            <a:spcBef>
              <a:spcPct val="0"/>
            </a:spcBef>
            <a:spcAft>
              <a:spcPct val="35000"/>
            </a:spcAft>
          </a:pPr>
          <a:r>
            <a:rPr lang="en-GB" sz="1800" b="1" kern="1200" dirty="0" smtClean="0">
              <a:effectLst>
                <a:outerShdw blurRad="38100" dist="38100" dir="2700000" algn="tl">
                  <a:srgbClr val="000000">
                    <a:alpha val="43137"/>
                  </a:srgbClr>
                </a:outerShdw>
              </a:effectLst>
            </a:rPr>
            <a:t>Estimated annual caseload</a:t>
          </a:r>
          <a:r>
            <a:rPr lang="en-GB" sz="1800" b="1" kern="1200" smtClean="0">
              <a:effectLst>
                <a:outerShdw blurRad="38100" dist="38100" dir="2700000" algn="tl">
                  <a:srgbClr val="000000">
                    <a:alpha val="43137"/>
                  </a:srgbClr>
                </a:outerShdw>
              </a:effectLst>
            </a:rPr>
            <a:t>: </a:t>
          </a:r>
          <a:r>
            <a:rPr lang="en-GB" sz="2000" b="1" kern="1200" smtClean="0">
              <a:effectLst>
                <a:outerShdw blurRad="38100" dist="38100" dir="2700000" algn="tl">
                  <a:srgbClr val="000000">
                    <a:alpha val="43137"/>
                  </a:srgbClr>
                </a:outerShdw>
              </a:effectLst>
            </a:rPr>
            <a:t>1,787,360</a:t>
          </a:r>
          <a:endParaRPr lang="en-GB" sz="2000" b="1" kern="1200" dirty="0">
            <a:effectLst>
              <a:outerShdw blurRad="38100" dist="38100" dir="2700000" algn="tl">
                <a:srgbClr val="000000">
                  <a:alpha val="43137"/>
                </a:srgbClr>
              </a:outerShdw>
            </a:effectLst>
          </a:endParaRPr>
        </a:p>
      </dsp:txBody>
      <dsp:txXfrm rot="10800000">
        <a:off x="1521256" y="1184361"/>
        <a:ext cx="4002333" cy="911505"/>
      </dsp:txXfrm>
    </dsp:sp>
    <dsp:sp modelId="{F427234F-24EE-47DA-B44A-5EBBC51564B8}">
      <dsp:nvSpPr>
        <dsp:cNvPr id="0" name=""/>
        <dsp:cNvSpPr/>
      </dsp:nvSpPr>
      <dsp:spPr>
        <a:xfrm>
          <a:off x="837627" y="1184361"/>
          <a:ext cx="911505" cy="911505"/>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001F35-F4C4-464A-860B-665777BCD5DC}">
      <dsp:nvSpPr>
        <dsp:cNvPr id="0" name=""/>
        <dsp:cNvSpPr/>
      </dsp:nvSpPr>
      <dsp:spPr>
        <a:xfrm rot="10800000">
          <a:off x="1293380" y="2367958"/>
          <a:ext cx="4230209" cy="911505"/>
        </a:xfrm>
        <a:prstGeom prst="homePlate">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0960" rIns="113792" bIns="60960" numCol="1" spcCol="1270" anchor="ctr" anchorCtr="0">
          <a:noAutofit/>
        </a:bodyPr>
        <a:lstStyle/>
        <a:p>
          <a:pPr lvl="0" algn="l" defTabSz="717550">
            <a:lnSpc>
              <a:spcPts val="1800"/>
            </a:lnSpc>
            <a:spcBef>
              <a:spcPct val="0"/>
            </a:spcBef>
            <a:spcAft>
              <a:spcPts val="600"/>
            </a:spcAft>
            <a:tabLst>
              <a:tab pos="1520825" algn="l"/>
              <a:tab pos="1614488" algn="l"/>
              <a:tab pos="2505075" algn="l"/>
            </a:tabLst>
          </a:pPr>
          <a:r>
            <a:rPr lang="en-GB" sz="1600" b="1" kern="1200" dirty="0" smtClean="0">
              <a:effectLst>
                <a:outerShdw blurRad="38100" dist="38100" dir="2700000" algn="tl">
                  <a:srgbClr val="000000">
                    <a:alpha val="43137"/>
                  </a:srgbClr>
                </a:outerShdw>
              </a:effectLst>
            </a:rPr>
            <a:t>Gentamicin</a:t>
          </a:r>
          <a:r>
            <a:rPr lang="en-GB" sz="1600" b="1" kern="1200" dirty="0" smtClean="0">
              <a:effectLst/>
            </a:rPr>
            <a:t>: 		19.7%	616,899</a:t>
          </a:r>
        </a:p>
        <a:p>
          <a:pPr lvl="0" algn="l" defTabSz="717550">
            <a:lnSpc>
              <a:spcPts val="1800"/>
            </a:lnSpc>
            <a:spcBef>
              <a:spcPct val="0"/>
            </a:spcBef>
            <a:spcAft>
              <a:spcPts val="600"/>
            </a:spcAft>
            <a:tabLst>
              <a:tab pos="1614488" algn="l"/>
              <a:tab pos="2505075" algn="l"/>
            </a:tabLst>
          </a:pPr>
          <a:r>
            <a:rPr lang="en-GB" sz="1600" b="1" kern="1200" dirty="0" smtClean="0">
              <a:effectLst>
                <a:outerShdw blurRad="38100" dist="38100" dir="2700000" algn="tl">
                  <a:srgbClr val="000000">
                    <a:alpha val="43137"/>
                  </a:srgbClr>
                </a:outerShdw>
              </a:effectLst>
            </a:rPr>
            <a:t>Co-</a:t>
          </a:r>
          <a:r>
            <a:rPr lang="en-GB" sz="1600" b="1" kern="1200" dirty="0" err="1" smtClean="0">
              <a:effectLst>
                <a:outerShdw blurRad="38100" dist="38100" dir="2700000" algn="tl">
                  <a:srgbClr val="000000">
                    <a:alpha val="43137"/>
                  </a:srgbClr>
                </a:outerShdw>
              </a:effectLst>
            </a:rPr>
            <a:t>amoxiclav</a:t>
          </a:r>
          <a:r>
            <a:rPr lang="en-GB" sz="1600" b="1" kern="1200" dirty="0" smtClean="0">
              <a:effectLst/>
            </a:rPr>
            <a:t>: 	17.0%	535,580</a:t>
          </a:r>
        </a:p>
        <a:p>
          <a:pPr lvl="0" algn="l" defTabSz="717550">
            <a:lnSpc>
              <a:spcPts val="1800"/>
            </a:lnSpc>
            <a:spcBef>
              <a:spcPct val="0"/>
            </a:spcBef>
            <a:spcAft>
              <a:spcPts val="600"/>
            </a:spcAft>
            <a:tabLst>
              <a:tab pos="1614488" algn="l"/>
              <a:tab pos="2422525" algn="l"/>
            </a:tabLst>
          </a:pPr>
          <a:r>
            <a:rPr lang="en-GB" sz="1600" b="1" kern="1200" dirty="0" smtClean="0">
              <a:effectLst/>
            </a:rPr>
            <a:t>Cefuroxime:  	13.6%	  424,143</a:t>
          </a:r>
          <a:endParaRPr lang="en-GB" sz="1600" b="1" kern="1200" dirty="0">
            <a:effectLst/>
          </a:endParaRPr>
        </a:p>
      </dsp:txBody>
      <dsp:txXfrm rot="10800000">
        <a:off x="1521256" y="2367958"/>
        <a:ext cx="4002333" cy="911505"/>
      </dsp:txXfrm>
    </dsp:sp>
    <dsp:sp modelId="{41AFBBD5-7337-49D8-9C8C-E49769363FE9}">
      <dsp:nvSpPr>
        <dsp:cNvPr id="0" name=""/>
        <dsp:cNvSpPr/>
      </dsp:nvSpPr>
      <dsp:spPr>
        <a:xfrm>
          <a:off x="837627" y="2367958"/>
          <a:ext cx="911505" cy="911505"/>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DDBE8-972D-4AA6-816B-3B83F4EB5B41}">
      <dsp:nvSpPr>
        <dsp:cNvPr id="0" name=""/>
        <dsp:cNvSpPr/>
      </dsp:nvSpPr>
      <dsp:spPr>
        <a:xfrm>
          <a:off x="-4954109" y="-759103"/>
          <a:ext cx="5900201" cy="5900201"/>
        </a:xfrm>
        <a:prstGeom prst="blockArc">
          <a:avLst>
            <a:gd name="adj1" fmla="val 18900000"/>
            <a:gd name="adj2" fmla="val 2700000"/>
            <a:gd name="adj3" fmla="val 36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84BDBC-BAC1-4136-BF2B-46D268779B54}">
      <dsp:nvSpPr>
        <dsp:cNvPr id="0" name=""/>
        <dsp:cNvSpPr/>
      </dsp:nvSpPr>
      <dsp:spPr>
        <a:xfrm>
          <a:off x="495428" y="336887"/>
          <a:ext cx="10060904" cy="67412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5088" tIns="50800" rIns="50800" bIns="50800" numCol="1" spcCol="1270" anchor="ctr" anchorCtr="0">
          <a:noAutofit/>
        </a:bodyPr>
        <a:lstStyle/>
        <a:p>
          <a:pPr lvl="0" algn="l" defTabSz="889000">
            <a:lnSpc>
              <a:spcPct val="90000"/>
            </a:lnSpc>
            <a:spcBef>
              <a:spcPct val="0"/>
            </a:spcBef>
            <a:spcAft>
              <a:spcPct val="35000"/>
            </a:spcAft>
          </a:pPr>
          <a:r>
            <a:rPr lang="en-GB" sz="2000" kern="1200" dirty="0" smtClean="0"/>
            <a:t>Extensive national survey of anaesthetic practice</a:t>
          </a:r>
          <a:endParaRPr lang="en-GB" sz="2000" kern="1200" dirty="0"/>
        </a:p>
      </dsp:txBody>
      <dsp:txXfrm>
        <a:off x="495428" y="336887"/>
        <a:ext cx="10060904" cy="674126"/>
      </dsp:txXfrm>
    </dsp:sp>
    <dsp:sp modelId="{00B2ABE8-1C64-4FED-A81A-0222817AE100}">
      <dsp:nvSpPr>
        <dsp:cNvPr id="0" name=""/>
        <dsp:cNvSpPr/>
      </dsp:nvSpPr>
      <dsp:spPr>
        <a:xfrm>
          <a:off x="74099" y="252622"/>
          <a:ext cx="842657" cy="842657"/>
        </a:xfrm>
        <a:prstGeom prst="ellipse">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B7BC0B-3939-4787-9619-418B77D2912E}">
      <dsp:nvSpPr>
        <dsp:cNvPr id="0" name=""/>
        <dsp:cNvSpPr/>
      </dsp:nvSpPr>
      <dsp:spPr>
        <a:xfrm>
          <a:off x="881919" y="1348252"/>
          <a:ext cx="9674412" cy="67412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5088" tIns="50800" rIns="50800" bIns="50800" numCol="1" spcCol="1270" anchor="ctr" anchorCtr="0">
          <a:noAutofit/>
        </a:bodyPr>
        <a:lstStyle/>
        <a:p>
          <a:pPr lvl="0" algn="l" defTabSz="889000">
            <a:lnSpc>
              <a:spcPct val="90000"/>
            </a:lnSpc>
            <a:spcBef>
              <a:spcPct val="0"/>
            </a:spcBef>
            <a:spcAft>
              <a:spcPct val="35000"/>
            </a:spcAft>
          </a:pPr>
          <a:r>
            <a:rPr lang="en-GB" sz="2000" kern="1200" dirty="0" smtClean="0"/>
            <a:t>Detailed data on drug use and allergen exposure in perioperative care</a:t>
          </a:r>
          <a:endParaRPr lang="en-GB" sz="2000" kern="1200" dirty="0"/>
        </a:p>
      </dsp:txBody>
      <dsp:txXfrm>
        <a:off x="881919" y="1348252"/>
        <a:ext cx="9674412" cy="674126"/>
      </dsp:txXfrm>
    </dsp:sp>
    <dsp:sp modelId="{42FF317A-250C-4289-B349-DF6D14D296EB}">
      <dsp:nvSpPr>
        <dsp:cNvPr id="0" name=""/>
        <dsp:cNvSpPr/>
      </dsp:nvSpPr>
      <dsp:spPr>
        <a:xfrm>
          <a:off x="460591" y="1263986"/>
          <a:ext cx="842657" cy="842657"/>
        </a:xfrm>
        <a:prstGeom prst="ellipse">
          <a:avLst/>
        </a:prstGeom>
        <a:blipFill rotWithShape="0">
          <a:blip xmlns:r="http://schemas.openxmlformats.org/officeDocument/2006/relationships" r:embed="rId2"/>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BF3D5E-262E-4329-B312-67710C0FEA22}">
      <dsp:nvSpPr>
        <dsp:cNvPr id="0" name=""/>
        <dsp:cNvSpPr/>
      </dsp:nvSpPr>
      <dsp:spPr>
        <a:xfrm>
          <a:off x="881919" y="2359616"/>
          <a:ext cx="9674412" cy="67412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5088" tIns="50800" rIns="50800" bIns="50800" numCol="1" spcCol="1270" anchor="ctr" anchorCtr="0">
          <a:noAutofit/>
        </a:bodyPr>
        <a:lstStyle/>
        <a:p>
          <a:pPr lvl="0" algn="l" defTabSz="889000">
            <a:lnSpc>
              <a:spcPct val="90000"/>
            </a:lnSpc>
            <a:spcBef>
              <a:spcPct val="0"/>
            </a:spcBef>
            <a:spcAft>
              <a:spcPct val="35000"/>
            </a:spcAft>
          </a:pPr>
          <a:r>
            <a:rPr lang="en-GB" sz="2000" kern="1200" dirty="0" smtClean="0"/>
            <a:t>Used as denominator in the NAP6 analysis of reports of perioperative anaphylaxis</a:t>
          </a:r>
          <a:endParaRPr lang="en-GB" sz="2000" kern="1200" dirty="0"/>
        </a:p>
      </dsp:txBody>
      <dsp:txXfrm>
        <a:off x="881919" y="2359616"/>
        <a:ext cx="9674412" cy="674126"/>
      </dsp:txXfrm>
    </dsp:sp>
    <dsp:sp modelId="{BA5F9BF6-3E7A-4D6A-9AA5-4A5ABFB6C05D}">
      <dsp:nvSpPr>
        <dsp:cNvPr id="0" name=""/>
        <dsp:cNvSpPr/>
      </dsp:nvSpPr>
      <dsp:spPr>
        <a:xfrm>
          <a:off x="460591" y="2275350"/>
          <a:ext cx="842657" cy="842657"/>
        </a:xfrm>
        <a:prstGeom prst="ellipse">
          <a:avLst/>
        </a:prstGeom>
        <a:blipFill rotWithShape="0">
          <a:blip xmlns:r="http://schemas.openxmlformats.org/officeDocument/2006/relationships" r:embed="rId3"/>
          <a:stretch>
            <a:fillRect/>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143EC8-24F0-4EDF-AD22-19506946E7B1}">
      <dsp:nvSpPr>
        <dsp:cNvPr id="0" name=""/>
        <dsp:cNvSpPr/>
      </dsp:nvSpPr>
      <dsp:spPr>
        <a:xfrm>
          <a:off x="495428" y="3370981"/>
          <a:ext cx="10060904" cy="67412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5088" tIns="50800" rIns="50800" bIns="50800" numCol="1" spcCol="1270" anchor="ctr" anchorCtr="0">
          <a:noAutofit/>
        </a:bodyPr>
        <a:lstStyle/>
        <a:p>
          <a:pPr lvl="0" algn="l" defTabSz="889000">
            <a:lnSpc>
              <a:spcPct val="90000"/>
            </a:lnSpc>
            <a:spcBef>
              <a:spcPct val="0"/>
            </a:spcBef>
            <a:spcAft>
              <a:spcPct val="35000"/>
            </a:spcAft>
          </a:pPr>
          <a:r>
            <a:rPr lang="en-GB" sz="2000" kern="1200" dirty="0" smtClean="0"/>
            <a:t>Provides new and significant insights into many aspects of perioperative practice</a:t>
          </a:r>
          <a:endParaRPr lang="en-GB" sz="2000" kern="1200" dirty="0"/>
        </a:p>
      </dsp:txBody>
      <dsp:txXfrm>
        <a:off x="495428" y="3370981"/>
        <a:ext cx="10060904" cy="674126"/>
      </dsp:txXfrm>
    </dsp:sp>
    <dsp:sp modelId="{A133E462-89CB-4D83-976B-152B9A376823}">
      <dsp:nvSpPr>
        <dsp:cNvPr id="0" name=""/>
        <dsp:cNvSpPr/>
      </dsp:nvSpPr>
      <dsp:spPr>
        <a:xfrm>
          <a:off x="74099" y="3286715"/>
          <a:ext cx="842657" cy="842657"/>
        </a:xfrm>
        <a:prstGeom prst="ellipse">
          <a:avLst/>
        </a:prstGeom>
        <a:blipFill rotWithShape="0">
          <a:blip xmlns:r="http://schemas.openxmlformats.org/officeDocument/2006/relationships" r:embed="rId4"/>
          <a:stretch>
            <a:fillRect/>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BF620-1868-45E2-9E6A-5FF38BFE927F}" type="datetimeFigureOut">
              <a:rPr lang="en-GB" smtClean="0"/>
              <a:t>08/05/2018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F204E-7D33-4457-A1B5-90261BA9C2E4}" type="slidenum">
              <a:rPr lang="en-GB" smtClean="0"/>
              <a:t>‹#›</a:t>
            </a:fld>
            <a:endParaRPr lang="en-GB"/>
          </a:p>
        </p:txBody>
      </p:sp>
    </p:spTree>
    <p:extLst>
      <p:ext uri="{BB962C8B-B14F-4D97-AF65-F5344CB8AC3E}">
        <p14:creationId xmlns:p14="http://schemas.microsoft.com/office/powerpoint/2010/main" val="54483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Scaling factor 196.09</a:t>
            </a:r>
          </a:p>
          <a:p>
            <a:endParaRPr lang="en-GB" dirty="0" smtClean="0"/>
          </a:p>
          <a:p>
            <a:r>
              <a:rPr lang="en-GB" sz="1200" b="1" i="1" u="none" strike="noStrike" kern="1200" baseline="0" dirty="0" smtClean="0">
                <a:solidFill>
                  <a:schemeClr val="tx1"/>
                </a:solidFill>
                <a:latin typeface="+mn-lt"/>
                <a:ea typeface="+mn-ea"/>
                <a:cs typeface="+mn-cs"/>
              </a:rPr>
              <a:t>Number of weeks in the year</a:t>
            </a:r>
          </a:p>
          <a:p>
            <a:r>
              <a:rPr lang="en-GB" sz="1200" b="0" i="0" u="none" strike="noStrike" kern="1200" baseline="0" dirty="0" smtClean="0">
                <a:solidFill>
                  <a:schemeClr val="tx1"/>
                </a:solidFill>
                <a:latin typeface="+mn-lt"/>
                <a:ea typeface="+mn-ea"/>
                <a:cs typeface="+mn-cs"/>
              </a:rPr>
              <a:t>It is not possible to multiply the weekly caseload by 52 due to bank holidays where activity will be reduced. Assuming activity on a bank holiday is similar to a weekend day the ‘effective’ number of weeks can be calculated. For 2016 the number of weeks used as a scaling factor to estimate annual activity was 50.6:</a:t>
            </a:r>
          </a:p>
          <a:p>
            <a:r>
              <a:rPr lang="en-GB" sz="1200" b="0" i="0" u="none" strike="noStrike" kern="1200" baseline="0" dirty="0" smtClean="0">
                <a:solidFill>
                  <a:schemeClr val="tx1"/>
                </a:solidFill>
                <a:latin typeface="+mn-lt"/>
                <a:ea typeface="+mn-ea"/>
                <a:cs typeface="+mn-cs"/>
              </a:rPr>
              <a:t>There were 366 days in 2016 (leap year), and 52.28 weeks (366/7 = 52.29).</a:t>
            </a:r>
          </a:p>
          <a:p>
            <a:r>
              <a:rPr lang="en-GB" sz="1200" b="0" i="0" u="none" strike="noStrike" kern="1200" baseline="0" dirty="0" smtClean="0">
                <a:solidFill>
                  <a:schemeClr val="tx1"/>
                </a:solidFill>
                <a:latin typeface="+mn-lt"/>
                <a:ea typeface="+mn-ea"/>
                <a:cs typeface="+mn-cs"/>
              </a:rPr>
              <a:t>Using the number of weekdays, a scaling a factor x, and y as the number of ‘effective’ weeks in 2016: 5/7 * x = 52.29 and 253/366 * x = y</a:t>
            </a:r>
          </a:p>
          <a:p>
            <a:r>
              <a:rPr lang="en-GB" sz="1200" b="0" i="0" u="none" strike="noStrike" kern="1200" baseline="0" dirty="0" smtClean="0">
                <a:solidFill>
                  <a:schemeClr val="tx1"/>
                </a:solidFill>
                <a:latin typeface="+mn-lt"/>
                <a:ea typeface="+mn-ea"/>
                <a:cs typeface="+mn-cs"/>
              </a:rPr>
              <a:t>Therefore x = 7 * 52.29/5 = y * 366/253 </a:t>
            </a:r>
          </a:p>
          <a:p>
            <a:r>
              <a:rPr lang="en-GB" sz="1200" b="0" i="0" u="none" strike="noStrike" kern="1200" baseline="0" dirty="0" smtClean="0">
                <a:solidFill>
                  <a:schemeClr val="tx1"/>
                </a:solidFill>
                <a:latin typeface="+mn-lt"/>
                <a:ea typeface="+mn-ea"/>
                <a:cs typeface="+mn-cs"/>
              </a:rPr>
              <a:t>And y = (7 * 52.28 * 253) / (5 * 366) = 50.6</a:t>
            </a:r>
          </a:p>
          <a:p>
            <a:endParaRPr lang="en-GB" sz="1200" b="0" i="0" u="none" strike="noStrike" kern="1200" baseline="0" dirty="0" smtClean="0">
              <a:solidFill>
                <a:schemeClr val="tx1"/>
              </a:solidFill>
              <a:latin typeface="+mn-lt"/>
              <a:ea typeface="+mn-ea"/>
              <a:cs typeface="+mn-cs"/>
            </a:endParaRPr>
          </a:p>
          <a:p>
            <a:r>
              <a:rPr lang="en-GB" sz="1200" b="1" i="1" u="none" strike="noStrike" kern="1200" baseline="0" dirty="0" smtClean="0">
                <a:solidFill>
                  <a:schemeClr val="tx1"/>
                </a:solidFill>
                <a:latin typeface="+mn-lt"/>
                <a:ea typeface="+mn-ea"/>
                <a:cs typeface="+mn-cs"/>
              </a:rPr>
              <a:t>Multiplication factor</a:t>
            </a:r>
          </a:p>
          <a:p>
            <a:r>
              <a:rPr lang="en-GB" sz="1200" b="1" i="0" u="none" strike="noStrike" kern="1200" baseline="0" dirty="0" smtClean="0">
                <a:solidFill>
                  <a:schemeClr val="tx1"/>
                </a:solidFill>
                <a:latin typeface="+mn-lt"/>
                <a:ea typeface="+mn-ea"/>
                <a:cs typeface="+mn-cs"/>
              </a:rPr>
              <a:t>Number of returns in a week </a:t>
            </a:r>
            <a:r>
              <a:rPr lang="en-GB" sz="1200" b="0" i="0" u="none" strike="noStrike" kern="1200" baseline="0" dirty="0" smtClean="0">
                <a:solidFill>
                  <a:schemeClr val="tx1"/>
                </a:solidFill>
                <a:latin typeface="+mn-lt"/>
                <a:ea typeface="+mn-ea"/>
                <a:cs typeface="+mn-cs"/>
              </a:rPr>
              <a:t>= number of returned forms *3.5</a:t>
            </a:r>
          </a:p>
          <a:p>
            <a:r>
              <a:rPr lang="en-GB" sz="1200" b="1" i="0" u="none" strike="noStrike" kern="1200" baseline="0" dirty="0" smtClean="0">
                <a:solidFill>
                  <a:schemeClr val="tx1"/>
                </a:solidFill>
                <a:latin typeface="+mn-lt"/>
                <a:ea typeface="+mn-ea"/>
                <a:cs typeface="+mn-cs"/>
              </a:rPr>
              <a:t>Number of returns in a year (2016) </a:t>
            </a:r>
            <a:r>
              <a:rPr lang="en-GB" sz="1200" b="0" i="0" u="none" strike="noStrike" kern="1200" baseline="0" dirty="0" smtClean="0">
                <a:solidFill>
                  <a:schemeClr val="tx1"/>
                </a:solidFill>
                <a:latin typeface="+mn-lt"/>
                <a:ea typeface="+mn-ea"/>
                <a:cs typeface="+mn-cs"/>
              </a:rPr>
              <a:t>= returned forms * 3.5 * 50.6</a:t>
            </a:r>
          </a:p>
          <a:p>
            <a:r>
              <a:rPr lang="en-GB" sz="1200" b="1" i="0" u="none" strike="noStrike" kern="1200" baseline="0" dirty="0" smtClean="0">
                <a:solidFill>
                  <a:schemeClr val="tx1"/>
                </a:solidFill>
                <a:latin typeface="+mn-lt"/>
                <a:ea typeface="+mn-ea"/>
                <a:cs typeface="+mn-cs"/>
              </a:rPr>
              <a:t>Estimated annual caseload </a:t>
            </a:r>
            <a:r>
              <a:rPr lang="en-GB" sz="1200" b="0" i="0" u="none" strike="noStrike" kern="1200" baseline="0" dirty="0" smtClean="0">
                <a:solidFill>
                  <a:schemeClr val="tx1"/>
                </a:solidFill>
                <a:latin typeface="+mn-lt"/>
                <a:ea typeface="+mn-ea"/>
                <a:cs typeface="+mn-cs"/>
              </a:rPr>
              <a:t>= (returned forms * 3.5 * 50.6) / (</a:t>
            </a:r>
            <a:r>
              <a:rPr lang="en-GB" sz="1200" b="0" i="1" u="none" strike="noStrike" kern="1200" baseline="0" dirty="0" smtClean="0">
                <a:solidFill>
                  <a:schemeClr val="tx1"/>
                </a:solidFill>
                <a:effectLst/>
                <a:latin typeface="+mn-lt"/>
                <a:ea typeface="+mn-ea"/>
                <a:cs typeface="+mn-cs"/>
              </a:rPr>
              <a:t>proportion of interpretable forms </a:t>
            </a:r>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proportion of hospitals responding </a:t>
            </a:r>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individual site capture rate</a:t>
            </a:r>
            <a:r>
              <a:rPr lang="en-GB" sz="1200" b="0" i="0" u="none" strike="noStrike" kern="1200" baseline="0" dirty="0" smtClean="0">
                <a:solidFill>
                  <a:schemeClr val="tx1"/>
                </a:solidFill>
                <a:latin typeface="+mn-lt"/>
                <a:ea typeface="+mn-ea"/>
                <a:cs typeface="+mn-cs"/>
              </a:rPr>
              <a:t>).</a:t>
            </a:r>
          </a:p>
          <a:p>
            <a:r>
              <a:rPr lang="en-GB" sz="1200" b="1" i="0" u="none" strike="noStrike" kern="1200" baseline="0" dirty="0" smtClean="0">
                <a:solidFill>
                  <a:schemeClr val="tx1"/>
                </a:solidFill>
                <a:latin typeface="+mn-lt"/>
                <a:ea typeface="+mn-ea"/>
                <a:cs typeface="+mn-cs"/>
              </a:rPr>
              <a:t>Multiplication factor = (3.5 * 50.6) / (0.98 * 0.96 * 0.96) = 196.09</a:t>
            </a:r>
            <a:endParaRPr lang="en-GB" b="1"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3</a:t>
            </a:fld>
            <a:endParaRPr lang="en-GB"/>
          </a:p>
        </p:txBody>
      </p:sp>
    </p:spTree>
    <p:extLst>
      <p:ext uri="{BB962C8B-B14F-4D97-AF65-F5344CB8AC3E}">
        <p14:creationId xmlns:p14="http://schemas.microsoft.com/office/powerpoint/2010/main" val="534555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12</a:t>
            </a:fld>
            <a:endParaRPr lang="en-GB"/>
          </a:p>
        </p:txBody>
      </p:sp>
    </p:spTree>
    <p:extLst>
      <p:ext uri="{BB962C8B-B14F-4D97-AF65-F5344CB8AC3E}">
        <p14:creationId xmlns:p14="http://schemas.microsoft.com/office/powerpoint/2010/main" val="189927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a:t>
            </a:r>
            <a:r>
              <a:rPr lang="en-GB" dirty="0" err="1" smtClean="0"/>
              <a:t>amoxiclav</a:t>
            </a:r>
            <a:r>
              <a:rPr lang="en-GB" dirty="0" smtClean="0"/>
              <a:t> – the most commonly used antibiotic</a:t>
            </a:r>
            <a:r>
              <a:rPr lang="en-GB" baseline="0" dirty="0" smtClean="0"/>
              <a:t> – 21.6% of all antibiotic uses</a:t>
            </a:r>
          </a:p>
          <a:p>
            <a:r>
              <a:rPr lang="en-GB" baseline="0" dirty="0" smtClean="0"/>
              <a:t>When co-</a:t>
            </a:r>
            <a:r>
              <a:rPr lang="en-GB" baseline="0" dirty="0" err="1" smtClean="0"/>
              <a:t>amoxiclav</a:t>
            </a:r>
            <a:r>
              <a:rPr lang="en-GB" baseline="0" dirty="0" smtClean="0"/>
              <a:t> was used, the choice of antibiotic was rarely affected by drug allergy (5.8%)</a:t>
            </a:r>
          </a:p>
          <a:p>
            <a:endParaRPr lang="en-GB" baseline="0" dirty="0" smtClean="0"/>
          </a:p>
          <a:p>
            <a:r>
              <a:rPr lang="en-GB" baseline="0" dirty="0" err="1" smtClean="0"/>
              <a:t>Teicoplanin</a:t>
            </a:r>
            <a:r>
              <a:rPr lang="en-GB" baseline="0" dirty="0" smtClean="0"/>
              <a:t> – 8.9% of all antibiotic administrations</a:t>
            </a:r>
          </a:p>
          <a:p>
            <a:r>
              <a:rPr lang="en-GB" baseline="0" dirty="0" smtClean="0"/>
              <a:t>Mainly used in orthopaedics and trauma (17.5% of all cases receiving this drug), general surgery (16.9%) and gynaecology (10.8%).</a:t>
            </a:r>
          </a:p>
          <a:p>
            <a:r>
              <a:rPr lang="en-GB" baseline="0" dirty="0" smtClean="0"/>
              <a:t>In 25.6% of cases receiving this antibiotic, its choice was determined by previous history of antibiotic allergy.</a:t>
            </a:r>
          </a:p>
          <a:p>
            <a:endParaRPr lang="en-GB" baseline="0" dirty="0" smtClean="0"/>
          </a:p>
          <a:p>
            <a:r>
              <a:rPr lang="en-GB" sz="1200" dirty="0" smtClean="0"/>
              <a:t>Antibiotics</a:t>
            </a:r>
          </a:p>
          <a:p>
            <a:pPr marL="171450" indent="-171450">
              <a:buFont typeface="Arial" panose="020B0604020202020204" pitchFamily="34" charset="0"/>
              <a:buChar char="•"/>
            </a:pPr>
            <a:r>
              <a:rPr lang="en-GB" sz="1200" dirty="0" smtClean="0"/>
              <a:t>Current threat of increasing ab resistance</a:t>
            </a:r>
          </a:p>
          <a:p>
            <a:pPr marL="171450" indent="-171450">
              <a:buFont typeface="Arial" panose="020B0604020202020204" pitchFamily="34" charset="0"/>
              <a:buChar char="•"/>
            </a:pPr>
            <a:r>
              <a:rPr lang="en-GB" sz="1200" dirty="0" smtClean="0"/>
              <a:t>Our data provide detailed info on ab use – more than ½ of procedures and ~2 million administrations pa</a:t>
            </a:r>
          </a:p>
          <a:p>
            <a:pPr marL="171450" indent="-171450">
              <a:buFont typeface="Arial" panose="020B0604020202020204" pitchFamily="34" charset="0"/>
              <a:buChar char="•"/>
            </a:pPr>
            <a:r>
              <a:rPr lang="en-GB" sz="1200" dirty="0" smtClean="0"/>
              <a:t>Antibiotic stewardship</a:t>
            </a:r>
          </a:p>
          <a:p>
            <a:endParaRPr lang="en-GB" baseline="0" dirty="0" smtClean="0"/>
          </a:p>
          <a:p>
            <a:pPr marL="171450" indent="-171450">
              <a:buFont typeface="Arial" panose="020B0604020202020204" pitchFamily="34" charset="0"/>
              <a:buChar char="•"/>
            </a:pPr>
            <a:r>
              <a:rPr lang="en-GB" baseline="0" dirty="0" smtClean="0"/>
              <a:t>The choice of drugs administered was reported to be influenced by allergy history in almost 10% of cases</a:t>
            </a:r>
          </a:p>
          <a:p>
            <a:pPr marL="171450" indent="-171450">
              <a:buFont typeface="Arial" panose="020B0604020202020204" pitchFamily="34" charset="0"/>
              <a:buChar char="•"/>
            </a:pPr>
            <a:r>
              <a:rPr lang="en-GB" baseline="0" dirty="0" smtClean="0"/>
              <a:t>A </a:t>
            </a:r>
            <a:r>
              <a:rPr lang="en-GB" baseline="0" dirty="0" err="1" smtClean="0"/>
              <a:t>hx</a:t>
            </a:r>
            <a:r>
              <a:rPr lang="en-GB" baseline="0" dirty="0" smtClean="0"/>
              <a:t> of ab allergy influenced choice of </a:t>
            </a:r>
            <a:r>
              <a:rPr lang="en-GB" baseline="0" dirty="0" err="1" smtClean="0"/>
              <a:t>teicoplanin</a:t>
            </a:r>
            <a:r>
              <a:rPr lang="en-GB" baseline="0" dirty="0" smtClean="0"/>
              <a:t> or vancomycin in &gt; ¼ of cases when either of these abs were used</a:t>
            </a:r>
          </a:p>
          <a:p>
            <a:pPr marL="171450" indent="-171450">
              <a:buFont typeface="Arial" panose="020B0604020202020204" pitchFamily="34" charset="0"/>
              <a:buChar char="•"/>
            </a:pPr>
            <a:r>
              <a:rPr lang="en-GB" baseline="0" dirty="0" smtClean="0"/>
              <a:t>We did not collect info on the specific ab </a:t>
            </a:r>
            <a:r>
              <a:rPr lang="en-GB" baseline="0" dirty="0" err="1" smtClean="0"/>
              <a:t>hx</a:t>
            </a:r>
            <a:r>
              <a:rPr lang="en-GB" baseline="0" dirty="0" smtClean="0"/>
              <a:t> – likely penicillin dominant – these drugs common substitutes and pen allergy reported in ~10% of gen pop and ~20% of inpatients</a:t>
            </a:r>
          </a:p>
          <a:p>
            <a:pPr marL="171450" indent="-171450">
              <a:buFont typeface="Arial" panose="020B0604020202020204" pitchFamily="34" charset="0"/>
              <a:buChar char="•"/>
            </a:pPr>
            <a:r>
              <a:rPr lang="en-GB" baseline="0" dirty="0" err="1" smtClean="0"/>
              <a:t>Morte</a:t>
            </a:r>
            <a:r>
              <a:rPr lang="en-GB" baseline="0" dirty="0" smtClean="0"/>
              <a:t> than 90% of patients with </a:t>
            </a:r>
            <a:r>
              <a:rPr lang="en-GB" baseline="0" dirty="0" err="1" smtClean="0"/>
              <a:t>hx</a:t>
            </a:r>
            <a:r>
              <a:rPr lang="en-GB" baseline="0" dirty="0" smtClean="0"/>
              <a:t> of pen allergy are deemed not allergic when investigated</a:t>
            </a:r>
          </a:p>
          <a:p>
            <a:pPr marL="171450" indent="-171450">
              <a:buFont typeface="Arial" panose="020B0604020202020204" pitchFamily="34" charset="0"/>
              <a:buChar char="•"/>
            </a:pPr>
            <a:r>
              <a:rPr lang="en-GB" baseline="0" dirty="0" smtClean="0"/>
              <a:t>Growing body of evidence has shown that use of second-line (often more expensive) antibiotics has significant public health implications and increased healthcare costs with increased duration of Rx and hospital stay; also lead </a:t>
            </a:r>
            <a:r>
              <a:rPr lang="en-GB" baseline="0" dirty="0" err="1" smtClean="0"/>
              <a:t>tp</a:t>
            </a:r>
            <a:r>
              <a:rPr lang="en-GB" baseline="0" dirty="0" smtClean="0"/>
              <a:t> higher rates of antibiotic resistance and infections, </a:t>
            </a:r>
            <a:r>
              <a:rPr lang="en-GB" baseline="0" dirty="0" err="1" smtClean="0"/>
              <a:t>incl</a:t>
            </a:r>
            <a:r>
              <a:rPr lang="en-GB" baseline="0" dirty="0" smtClean="0"/>
              <a:t> MRSA, C diff, VRE (</a:t>
            </a:r>
            <a:r>
              <a:rPr lang="en-GB" baseline="0" dirty="0" err="1" smtClean="0"/>
              <a:t>vanco</a:t>
            </a:r>
            <a:r>
              <a:rPr lang="en-GB" baseline="0" dirty="0" smtClean="0"/>
              <a:t> res enterococcus)</a:t>
            </a:r>
          </a:p>
          <a:p>
            <a:pPr marL="171450" indent="-171450">
              <a:buFont typeface="Arial" panose="020B0604020202020204" pitchFamily="34" charset="0"/>
              <a:buChar char="•"/>
            </a:pPr>
            <a:r>
              <a:rPr lang="en-GB" baseline="0" dirty="0" smtClean="0"/>
              <a:t>Our data provide additional evidence of use of 2</a:t>
            </a:r>
            <a:r>
              <a:rPr lang="en-GB" baseline="30000" dirty="0" smtClean="0"/>
              <a:t>nd</a:t>
            </a:r>
            <a:r>
              <a:rPr lang="en-GB" baseline="0" dirty="0" smtClean="0"/>
              <a:t>-line abs, especially </a:t>
            </a:r>
            <a:r>
              <a:rPr lang="en-GB" baseline="0" dirty="0" err="1" smtClean="0"/>
              <a:t>teic</a:t>
            </a:r>
            <a:r>
              <a:rPr lang="en-GB" baseline="0" dirty="0" smtClean="0"/>
              <a:t>, driven by drug allergy </a:t>
            </a:r>
            <a:r>
              <a:rPr lang="en-GB" baseline="0" dirty="0" err="1" smtClean="0"/>
              <a:t>hx</a:t>
            </a:r>
            <a:r>
              <a:rPr lang="en-GB" baseline="0" dirty="0" smtClean="0"/>
              <a:t>, adding further strength to calls from the international community for robust programmes to tackle the problem of inaccurate labels of antibiotic allergy – improving antibiotic stewardship</a:t>
            </a:r>
          </a:p>
          <a:p>
            <a:endParaRPr lang="en-GB" baseline="0" dirty="0" smtClean="0"/>
          </a:p>
        </p:txBody>
      </p:sp>
      <p:sp>
        <p:nvSpPr>
          <p:cNvPr id="4" name="Slide Number Placeholder 3"/>
          <p:cNvSpPr>
            <a:spLocks noGrp="1"/>
          </p:cNvSpPr>
          <p:nvPr>
            <p:ph type="sldNum" sz="quarter" idx="10"/>
          </p:nvPr>
        </p:nvSpPr>
        <p:spPr/>
        <p:txBody>
          <a:bodyPr/>
          <a:lstStyle/>
          <a:p>
            <a:fld id="{9C9F204E-7D33-4457-A1B5-90261BA9C2E4}" type="slidenum">
              <a:rPr lang="en-GB" smtClean="0"/>
              <a:t>13</a:t>
            </a:fld>
            <a:endParaRPr lang="en-GB"/>
          </a:p>
        </p:txBody>
      </p:sp>
    </p:spTree>
    <p:extLst>
      <p:ext uri="{BB962C8B-B14F-4D97-AF65-F5344CB8AC3E}">
        <p14:creationId xmlns:p14="http://schemas.microsoft.com/office/powerpoint/2010/main" val="2949834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Orthopaedics/trauma</a:t>
            </a:r>
            <a:r>
              <a:rPr lang="en-GB" baseline="0" dirty="0" smtClean="0"/>
              <a:t> and general surgery are the main specialties using antibiotics but cardiac and neurosurgery, urology and thoracic surgery are the specialties with the greatest proportion of cases receiving an antibiotic</a:t>
            </a:r>
          </a:p>
          <a:p>
            <a:r>
              <a:rPr lang="en-GB" baseline="0" dirty="0" smtClean="0"/>
              <a:t>The wide distribution of abs used might perhaps hint at a lack of consistent application of best practice, but this would require further investigation</a:t>
            </a:r>
            <a:endParaRPr lang="en-GB"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14</a:t>
            </a:fld>
            <a:endParaRPr lang="en-GB"/>
          </a:p>
        </p:txBody>
      </p:sp>
    </p:spTree>
    <p:extLst>
      <p:ext uri="{BB962C8B-B14F-4D97-AF65-F5344CB8AC3E}">
        <p14:creationId xmlns:p14="http://schemas.microsoft.com/office/powerpoint/2010/main" val="325131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aseline="0" dirty="0" smtClean="0"/>
              <a:t>Local anaesthetics</a:t>
            </a:r>
          </a:p>
          <a:p>
            <a:pPr marL="171450" indent="-171450">
              <a:buFont typeface="Arial" panose="020B0604020202020204" pitchFamily="34" charset="0"/>
              <a:buChar char="•"/>
            </a:pPr>
            <a:r>
              <a:rPr lang="en-GB" sz="1200" baseline="0" dirty="0" smtClean="0"/>
              <a:t>Widespread use – in ¾ of all cases</a:t>
            </a:r>
          </a:p>
          <a:p>
            <a:pPr marL="171450" indent="-171450">
              <a:buFont typeface="Arial" panose="020B0604020202020204" pitchFamily="34" charset="0"/>
              <a:buChar char="•"/>
            </a:pPr>
            <a:r>
              <a:rPr lang="en-GB" sz="1200" baseline="0" dirty="0" smtClean="0"/>
              <a:t>Distribution of drugs used indicates that local and regional anaesthetic techniques were used in ¾ of cases and suggest that the most suitable cases are receiving </a:t>
            </a:r>
            <a:r>
              <a:rPr lang="en-GB" sz="1200" baseline="0" dirty="0" err="1" smtClean="0"/>
              <a:t>neuraxial</a:t>
            </a:r>
            <a:r>
              <a:rPr lang="en-GB" sz="1200" baseline="0" dirty="0" smtClean="0"/>
              <a:t>, peripheral nerve block or local anaesthesia infiltration; the 1</a:t>
            </a:r>
            <a:r>
              <a:rPr lang="en-GB" sz="1200" baseline="30000" dirty="0" smtClean="0"/>
              <a:t>st</a:t>
            </a:r>
            <a:r>
              <a:rPr lang="en-GB" sz="1200" baseline="0" dirty="0" smtClean="0"/>
              <a:t> 2 associated with improved patient reported satisfaction</a:t>
            </a:r>
          </a:p>
          <a:p>
            <a:pPr marL="171450" indent="-171450">
              <a:buFont typeface="Arial" panose="020B0604020202020204" pitchFamily="34" charset="0"/>
              <a:buChar char="•"/>
            </a:pPr>
            <a:endParaRPr lang="en-GB" sz="1200" baseline="0"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15</a:t>
            </a:fld>
            <a:endParaRPr lang="en-GB"/>
          </a:p>
        </p:txBody>
      </p:sp>
    </p:spTree>
    <p:extLst>
      <p:ext uri="{BB962C8B-B14F-4D97-AF65-F5344CB8AC3E}">
        <p14:creationId xmlns:p14="http://schemas.microsoft.com/office/powerpoint/2010/main" val="144302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Anti-emetics</a:t>
            </a:r>
          </a:p>
          <a:p>
            <a:pPr marL="171450" indent="-171450">
              <a:buFont typeface="Arial" panose="020B0604020202020204" pitchFamily="34" charset="0"/>
              <a:buChar char="•"/>
            </a:pPr>
            <a:r>
              <a:rPr lang="en-GB" dirty="0" smtClean="0"/>
              <a:t>GA – use of anti-emetics</a:t>
            </a:r>
            <a:r>
              <a:rPr lang="en-GB" baseline="0" dirty="0" smtClean="0"/>
              <a:t> was higher</a:t>
            </a:r>
          </a:p>
          <a:p>
            <a:pPr marL="628650" lvl="1" indent="-171450">
              <a:buFont typeface="Arial" panose="020B0604020202020204" pitchFamily="34" charset="0"/>
              <a:buChar char="•"/>
            </a:pPr>
            <a:r>
              <a:rPr lang="en-GB" baseline="0" dirty="0" smtClean="0"/>
              <a:t>Ondansetron 78.3%</a:t>
            </a:r>
          </a:p>
          <a:p>
            <a:pPr marL="628650" lvl="1" indent="-171450">
              <a:buFont typeface="Arial" panose="020B0604020202020204" pitchFamily="34" charset="0"/>
              <a:buChar char="•"/>
            </a:pPr>
            <a:r>
              <a:rPr lang="en-GB" baseline="0" dirty="0" smtClean="0"/>
              <a:t>Dexamethasone 60.4%</a:t>
            </a:r>
          </a:p>
          <a:p>
            <a:pPr marL="628650" lvl="1" indent="-171450">
              <a:buFont typeface="Arial" panose="020B0604020202020204" pitchFamily="34" charset="0"/>
              <a:buChar char="•"/>
            </a:pPr>
            <a:r>
              <a:rPr lang="en-GB" baseline="0" dirty="0" err="1" smtClean="0"/>
              <a:t>Ond</a:t>
            </a:r>
            <a:r>
              <a:rPr lang="en-GB" baseline="0" dirty="0" smtClean="0"/>
              <a:t> &amp; </a:t>
            </a:r>
            <a:r>
              <a:rPr lang="en-GB" baseline="0" dirty="0" err="1" smtClean="0"/>
              <a:t>dexa</a:t>
            </a:r>
            <a:r>
              <a:rPr lang="en-GB" baseline="0" dirty="0" smtClean="0"/>
              <a:t> used in combination in 53.1% of all GA cases</a:t>
            </a:r>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16</a:t>
            </a:fld>
            <a:endParaRPr lang="en-GB"/>
          </a:p>
        </p:txBody>
      </p:sp>
    </p:spTree>
    <p:extLst>
      <p:ext uri="{BB962C8B-B14F-4D97-AF65-F5344CB8AC3E}">
        <p14:creationId xmlns:p14="http://schemas.microsoft.com/office/powerpoint/2010/main" val="265606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Blood products were used in ~3% of all cases</a:t>
            </a:r>
          </a:p>
          <a:p>
            <a:r>
              <a:rPr lang="en-GB" dirty="0" smtClean="0"/>
              <a:t>Synthetic colloids in &lt;2% - starch in only 1 in 600 cases</a:t>
            </a:r>
          </a:p>
          <a:p>
            <a:endParaRPr lang="en-GB" dirty="0" smtClean="0"/>
          </a:p>
          <a:p>
            <a:r>
              <a:rPr lang="en-GB" sz="1200" baseline="0" dirty="0" smtClean="0"/>
              <a:t>Starch</a:t>
            </a:r>
          </a:p>
          <a:p>
            <a:pPr marL="171450" indent="-171450">
              <a:buFont typeface="Arial" panose="020B0604020202020204" pitchFamily="34" charset="0"/>
              <a:buChar char="•"/>
            </a:pPr>
            <a:r>
              <a:rPr lang="en-GB" sz="1200" baseline="0" dirty="0" smtClean="0"/>
              <a:t>~1 in 600 cases; no particular pattern but use did include</a:t>
            </a:r>
            <a:r>
              <a:rPr lang="en-GB" sz="1200" dirty="0" smtClean="0"/>
              <a:t> emergency cases and patients ASA grade 3-4</a:t>
            </a:r>
          </a:p>
          <a:p>
            <a:pPr marL="171450" indent="-171450">
              <a:buFont typeface="Arial" panose="020B0604020202020204" pitchFamily="34" charset="0"/>
              <a:buChar char="•"/>
            </a:pPr>
            <a:r>
              <a:rPr lang="en-GB" sz="1200" baseline="0" dirty="0" smtClean="0"/>
              <a:t>The 26 admin came from 17 sites – clustered use?</a:t>
            </a:r>
          </a:p>
          <a:p>
            <a:pPr marL="171450" indent="-171450">
              <a:buFont typeface="Arial" panose="020B0604020202020204" pitchFamily="34" charset="0"/>
              <a:buChar char="•"/>
            </a:pPr>
            <a:r>
              <a:rPr lang="en-GB" sz="1200" dirty="0" smtClean="0"/>
              <a:t>EMA 2018 recommended suspension from sale</a:t>
            </a:r>
            <a:endParaRPr lang="en-GB" sz="1200" baseline="0" dirty="0" smtClean="0"/>
          </a:p>
          <a:p>
            <a:pPr marL="171450" indent="-171450">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17</a:t>
            </a:fld>
            <a:endParaRPr lang="en-GB"/>
          </a:p>
        </p:txBody>
      </p:sp>
    </p:spTree>
    <p:extLst>
      <p:ext uri="{BB962C8B-B14F-4D97-AF65-F5344CB8AC3E}">
        <p14:creationId xmlns:p14="http://schemas.microsoft.com/office/powerpoint/2010/main" val="3917757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Latex</a:t>
            </a:r>
          </a:p>
          <a:p>
            <a:pPr marL="171450" indent="-171450">
              <a:buFont typeface="Arial" panose="020B0604020202020204" pitchFamily="34" charset="0"/>
              <a:buChar char="•"/>
            </a:pPr>
            <a:r>
              <a:rPr lang="en-GB" dirty="0" smtClean="0"/>
              <a:t>Specialty with the highest rate of exposure was cardiac surgery (94.8%) and the lowest was psychiatry (30.8%)</a:t>
            </a:r>
          </a:p>
          <a:p>
            <a:pPr marL="171450" indent="-171450">
              <a:buFont typeface="Arial" panose="020B0604020202020204" pitchFamily="34" charset="0"/>
              <a:buChar char="•"/>
            </a:pPr>
            <a:r>
              <a:rPr lang="en-GB" dirty="0" smtClean="0"/>
              <a:t>Latex-free reported for only 1/5 of cases</a:t>
            </a:r>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18</a:t>
            </a:fld>
            <a:endParaRPr lang="en-GB"/>
          </a:p>
        </p:txBody>
      </p:sp>
    </p:spTree>
    <p:extLst>
      <p:ext uri="{BB962C8B-B14F-4D97-AF65-F5344CB8AC3E}">
        <p14:creationId xmlns:p14="http://schemas.microsoft.com/office/powerpoint/2010/main" val="1059547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Unknown – 0.9%</a:t>
            </a:r>
          </a:p>
          <a:p>
            <a:r>
              <a:rPr lang="en-GB" dirty="0" smtClean="0"/>
              <a:t>No exposure reported – 23.6%</a:t>
            </a:r>
          </a:p>
          <a:p>
            <a:endParaRPr lang="en-GB" dirty="0" smtClean="0"/>
          </a:p>
          <a:p>
            <a:pPr marL="0" indent="0">
              <a:buFont typeface="Arial" panose="020B0604020202020204" pitchFamily="34" charset="0"/>
              <a:buNone/>
            </a:pPr>
            <a:r>
              <a:rPr lang="en-GB" sz="1200" dirty="0" smtClean="0"/>
              <a:t>Chlorhexidine</a:t>
            </a:r>
          </a:p>
          <a:p>
            <a:pPr marL="171450" indent="-171450">
              <a:buFont typeface="Arial" panose="020B0604020202020204" pitchFamily="34" charset="0"/>
              <a:buChar char="•"/>
            </a:pPr>
            <a:r>
              <a:rPr lang="en-GB" sz="1200" dirty="0" smtClean="0"/>
              <a:t>Widely</a:t>
            </a:r>
            <a:r>
              <a:rPr lang="en-GB" sz="1200" baseline="0" dirty="0" smtClean="0"/>
              <a:t> used antiseptic - ubiquitous</a:t>
            </a:r>
          </a:p>
          <a:p>
            <a:pPr marL="171450" indent="-171450">
              <a:buFont typeface="Arial" panose="020B0604020202020204" pitchFamily="34" charset="0"/>
              <a:buChar char="•"/>
            </a:pPr>
            <a:r>
              <a:rPr lang="en-GB" sz="1200" baseline="0" dirty="0" smtClean="0"/>
              <a:t>Increasingly reported as an emerging cause of allergy and perioperative anaphylaxis in particular</a:t>
            </a:r>
          </a:p>
          <a:p>
            <a:pPr marL="171450" indent="-171450">
              <a:buFont typeface="Arial" panose="020B0604020202020204" pitchFamily="34" charset="0"/>
              <a:buChar char="•"/>
            </a:pPr>
            <a:r>
              <a:rPr lang="en-GB" sz="1200" baseline="0" dirty="0" smtClean="0"/>
              <a:t>Use appears to be under-recognised in the healthcare sector</a:t>
            </a:r>
          </a:p>
          <a:p>
            <a:pPr marL="171450" indent="-171450">
              <a:buFont typeface="Arial" panose="020B0604020202020204" pitchFamily="34" charset="0"/>
              <a:buChar char="•"/>
            </a:pPr>
            <a:r>
              <a:rPr lang="en-GB" sz="1200" baseline="0" dirty="0" smtClean="0"/>
              <a:t>Potential to cause allergic reactions appears under-estimated by HCWs</a:t>
            </a:r>
          </a:p>
          <a:p>
            <a:pPr marL="171450" indent="-171450">
              <a:buFont typeface="Arial" panose="020B0604020202020204" pitchFamily="34" charset="0"/>
              <a:buChar char="•"/>
            </a:pPr>
            <a:r>
              <a:rPr lang="en-GB" sz="1200" baseline="0" dirty="0" smtClean="0"/>
              <a:t>National guidelines (e.g. NICE CG 74) recommend use of CHG to prevent surgical site infections and many local hospital guidelines advocate the use of CHG prior to cannulation</a:t>
            </a:r>
          </a:p>
          <a:p>
            <a:pPr marL="171450" indent="-171450">
              <a:buFont typeface="Arial" panose="020B0604020202020204" pitchFamily="34" charset="0"/>
              <a:buChar char="•"/>
            </a:pPr>
            <a:r>
              <a:rPr lang="en-GB" sz="1200" baseline="0" dirty="0" smtClean="0"/>
              <a:t>We suspect that our data may reflect under-reporting due to </a:t>
            </a:r>
            <a:r>
              <a:rPr lang="en-GB" sz="1200" baseline="0" dirty="0" err="1" smtClean="0"/>
              <a:t>nder</a:t>
            </a:r>
            <a:r>
              <a:rPr lang="en-GB" sz="1200" baseline="0" dirty="0" smtClean="0"/>
              <a:t>-recognition of CHG exposure – e.g. due to lack of awareness of its presence in many antiseptic alcohol wipes, </a:t>
            </a:r>
            <a:r>
              <a:rPr lang="en-GB" sz="1200" baseline="0" dirty="0" err="1" smtClean="0"/>
              <a:t>urethal</a:t>
            </a:r>
            <a:r>
              <a:rPr lang="en-GB" sz="1200" baseline="0" dirty="0" smtClean="0"/>
              <a:t> lubricants and CVCs</a:t>
            </a:r>
          </a:p>
        </p:txBody>
      </p:sp>
      <p:sp>
        <p:nvSpPr>
          <p:cNvPr id="4" name="Slide Number Placeholder 3"/>
          <p:cNvSpPr>
            <a:spLocks noGrp="1"/>
          </p:cNvSpPr>
          <p:nvPr>
            <p:ph type="sldNum" sz="quarter" idx="10"/>
          </p:nvPr>
        </p:nvSpPr>
        <p:spPr/>
        <p:txBody>
          <a:bodyPr/>
          <a:lstStyle/>
          <a:p>
            <a:fld id="{9C9F204E-7D33-4457-A1B5-90261BA9C2E4}" type="slidenum">
              <a:rPr lang="en-GB" smtClean="0"/>
              <a:t>19</a:t>
            </a:fld>
            <a:endParaRPr lang="en-GB"/>
          </a:p>
        </p:txBody>
      </p:sp>
    </p:spTree>
    <p:extLst>
      <p:ext uri="{BB962C8B-B14F-4D97-AF65-F5344CB8AC3E}">
        <p14:creationId xmlns:p14="http://schemas.microsoft.com/office/powerpoint/2010/main" val="64632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Unknown – 1.3%</a:t>
            </a:r>
          </a:p>
          <a:p>
            <a:r>
              <a:rPr lang="en-GB" dirty="0" smtClean="0"/>
              <a:t>No exposure reported – 54.6%</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Unsurprising to find p=</a:t>
            </a:r>
            <a:r>
              <a:rPr lang="en-GB" dirty="0" err="1" smtClean="0"/>
              <a:t>i</a:t>
            </a:r>
            <a:r>
              <a:rPr lang="en-GB" baseline="0" dirty="0" smtClean="0"/>
              <a:t>  in ~2/5 of all cases and </a:t>
            </a:r>
            <a:r>
              <a:rPr lang="en-GB" baseline="0" dirty="0" err="1" smtClean="0"/>
              <a:t>exp</a:t>
            </a:r>
            <a:r>
              <a:rPr lang="en-GB" baseline="0" dirty="0" smtClean="0"/>
              <a:t> is mostly via skin prep by the surgeon</a:t>
            </a:r>
            <a:endParaRPr lang="en-GB"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20</a:t>
            </a:fld>
            <a:endParaRPr lang="en-GB"/>
          </a:p>
        </p:txBody>
      </p:sp>
    </p:spTree>
    <p:extLst>
      <p:ext uri="{BB962C8B-B14F-4D97-AF65-F5344CB8AC3E}">
        <p14:creationId xmlns:p14="http://schemas.microsoft.com/office/powerpoint/2010/main" val="1240222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smtClean="0"/>
              <a:t>This survey </a:t>
            </a:r>
          </a:p>
          <a:p>
            <a:pPr marL="171450" indent="-171450">
              <a:buFont typeface="Arial" panose="020B0604020202020204" pitchFamily="34" charset="0"/>
              <a:buChar char="•"/>
            </a:pPr>
            <a:r>
              <a:rPr lang="en-GB" sz="1200" dirty="0" smtClean="0"/>
              <a:t>provides unique, detailed insight into drug/substance exposure during anaesthetic activity and drug use in the UK</a:t>
            </a:r>
          </a:p>
          <a:p>
            <a:pPr marL="171450" indent="-171450">
              <a:buFont typeface="Arial" panose="020B0604020202020204" pitchFamily="34" charset="0"/>
              <a:buChar char="•"/>
            </a:pPr>
            <a:r>
              <a:rPr lang="en-GB" sz="1200" dirty="0" smtClean="0"/>
              <a:t>Provides considerably greater detail on use of analgesics, antibiotics, LAs,</a:t>
            </a:r>
            <a:r>
              <a:rPr lang="en-GB" sz="1200" baseline="0" dirty="0" smtClean="0"/>
              <a:t> anti-emetics, iv colloids and blood products, and other substances, such as latex, antiseptics, radiocontrast media, dyes and bone cement – comprehensive and, to the best of our knowledge, previously unavailable data.</a:t>
            </a:r>
          </a:p>
          <a:p>
            <a:pPr marL="0" indent="0">
              <a:buFont typeface="Arial" panose="020B0604020202020204" pitchFamily="34" charset="0"/>
              <a:buNone/>
            </a:pPr>
            <a:endParaRPr lang="en-GB" sz="1200" baseline="0" dirty="0" smtClean="0"/>
          </a:p>
          <a:p>
            <a:pPr marL="171450" indent="-171450">
              <a:buFont typeface="Arial" panose="020B0604020202020204" pitchFamily="34" charset="0"/>
              <a:buChar char="•"/>
            </a:pPr>
            <a:endParaRPr lang="en-GB" sz="120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21</a:t>
            </a:fld>
            <a:endParaRPr lang="en-GB"/>
          </a:p>
        </p:txBody>
      </p:sp>
    </p:spTree>
    <p:extLst>
      <p:ext uri="{BB962C8B-B14F-4D97-AF65-F5344CB8AC3E}">
        <p14:creationId xmlns:p14="http://schemas.microsoft.com/office/powerpoint/2010/main" val="118950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Sedation – 8.2% - 258,250</a:t>
            </a:r>
            <a:r>
              <a:rPr lang="en-GB" baseline="0" dirty="0" smtClean="0"/>
              <a:t> cases</a:t>
            </a:r>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4</a:t>
            </a:fld>
            <a:endParaRPr lang="en-GB"/>
          </a:p>
        </p:txBody>
      </p:sp>
    </p:spTree>
    <p:extLst>
      <p:ext uri="{BB962C8B-B14F-4D97-AF65-F5344CB8AC3E}">
        <p14:creationId xmlns:p14="http://schemas.microsoft.com/office/powerpoint/2010/main" val="97361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5</a:t>
            </a:fld>
            <a:endParaRPr lang="en-GB"/>
          </a:p>
        </p:txBody>
      </p:sp>
    </p:spTree>
    <p:extLst>
      <p:ext uri="{BB962C8B-B14F-4D97-AF65-F5344CB8AC3E}">
        <p14:creationId xmlns:p14="http://schemas.microsoft.com/office/powerpoint/2010/main" val="251922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6</a:t>
            </a:fld>
            <a:endParaRPr lang="en-GB"/>
          </a:p>
        </p:txBody>
      </p:sp>
    </p:spTree>
    <p:extLst>
      <p:ext uri="{BB962C8B-B14F-4D97-AF65-F5344CB8AC3E}">
        <p14:creationId xmlns:p14="http://schemas.microsoft.com/office/powerpoint/2010/main" val="2236804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Propofol</a:t>
            </a:r>
            <a:r>
              <a:rPr lang="en-GB" dirty="0" smtClean="0"/>
              <a:t> – the dominant</a:t>
            </a:r>
            <a:r>
              <a:rPr lang="en-GB" baseline="0" dirty="0" smtClean="0"/>
              <a:t> induction agent 90.4% (most widely used in all groups)</a:t>
            </a:r>
          </a:p>
          <a:p>
            <a:r>
              <a:rPr lang="en-GB" baseline="0" dirty="0" smtClean="0"/>
              <a:t>Was used more often in C-sections than in NAP5 </a:t>
            </a:r>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7</a:t>
            </a:fld>
            <a:endParaRPr lang="en-GB"/>
          </a:p>
        </p:txBody>
      </p:sp>
    </p:spTree>
    <p:extLst>
      <p:ext uri="{BB962C8B-B14F-4D97-AF65-F5344CB8AC3E}">
        <p14:creationId xmlns:p14="http://schemas.microsoft.com/office/powerpoint/2010/main" val="39477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Sevoflurane – main MA used across all age groups and specialties</a:t>
            </a:r>
          </a:p>
          <a:p>
            <a:pPr marL="171450" indent="-171450">
              <a:buFont typeface="Arial" panose="020B0604020202020204" pitchFamily="34" charset="0"/>
              <a:buChar char="•"/>
            </a:pPr>
            <a:r>
              <a:rPr lang="en-GB" dirty="0" smtClean="0"/>
              <a:t>Induction and maintenance exclusively with </a:t>
            </a:r>
            <a:r>
              <a:rPr lang="en-GB" dirty="0" err="1" smtClean="0"/>
              <a:t>sevo</a:t>
            </a:r>
            <a:r>
              <a:rPr lang="en-GB" baseline="0" dirty="0" smtClean="0"/>
              <a:t> – 2.8% of GAs: 14.5% of </a:t>
            </a:r>
            <a:r>
              <a:rPr lang="en-GB" baseline="0" dirty="0" err="1" smtClean="0"/>
              <a:t>paeds</a:t>
            </a:r>
            <a:r>
              <a:rPr lang="en-GB" baseline="0" dirty="0" smtClean="0"/>
              <a:t> and 0.4% of adult GAs</a:t>
            </a:r>
          </a:p>
          <a:p>
            <a:pPr marL="171450" indent="-171450">
              <a:buFont typeface="Arial" panose="020B0604020202020204" pitchFamily="34" charset="0"/>
              <a:buChar char="•"/>
            </a:pPr>
            <a:endParaRPr lang="en-GB" dirty="0" smtClean="0"/>
          </a:p>
          <a:p>
            <a:r>
              <a:rPr lang="en-GB" dirty="0" smtClean="0"/>
              <a:t>Nitrous Oxide</a:t>
            </a:r>
            <a:r>
              <a:rPr lang="en-GB" baseline="0" dirty="0" smtClean="0"/>
              <a:t> use</a:t>
            </a:r>
            <a:r>
              <a:rPr lang="en-GB" dirty="0" smtClean="0"/>
              <a:t> (17%</a:t>
            </a:r>
            <a:r>
              <a:rPr lang="en-GB" baseline="0" dirty="0" smtClean="0"/>
              <a:t> of cases) </a:t>
            </a:r>
            <a:r>
              <a:rPr lang="en-GB" dirty="0" smtClean="0"/>
              <a:t>use</a:t>
            </a:r>
            <a:r>
              <a:rPr lang="en-GB" baseline="0" dirty="0" smtClean="0"/>
              <a:t> has fallen by 30% since NAP5</a:t>
            </a:r>
          </a:p>
          <a:p>
            <a:pPr marL="171450" indent="-171450">
              <a:buFont typeface="Arial" panose="020B0604020202020204" pitchFamily="34" charset="0"/>
              <a:buChar char="•"/>
            </a:pPr>
            <a:r>
              <a:rPr lang="en-GB" baseline="0" dirty="0" smtClean="0"/>
              <a:t>NO used mostly during GA in orthopaedics/trauma, general surgery and ENT – perhaps associated with increased numbers of </a:t>
            </a:r>
            <a:r>
              <a:rPr lang="en-GB" baseline="0" dirty="0" err="1" smtClean="0"/>
              <a:t>paeds</a:t>
            </a:r>
            <a:r>
              <a:rPr lang="en-GB" baseline="0" dirty="0" smtClean="0"/>
              <a:t> cases in these specialties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NO may have become less popular after the publication of the ENIGMA study; however, ENIGMA II dispelled safety concerns, </a:t>
            </a:r>
            <a:r>
              <a:rPr lang="en-GB" baseline="0" dirty="0" err="1" smtClean="0"/>
              <a:t>incl</a:t>
            </a:r>
            <a:r>
              <a:rPr lang="en-GB" baseline="0" dirty="0" smtClean="0"/>
              <a:t> in the elderly population</a:t>
            </a:r>
            <a:endParaRPr lang="en-GB" dirty="0" smtClean="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8</a:t>
            </a:fld>
            <a:endParaRPr lang="en-GB"/>
          </a:p>
        </p:txBody>
      </p:sp>
    </p:spTree>
    <p:extLst>
      <p:ext uri="{BB962C8B-B14F-4D97-AF65-F5344CB8AC3E}">
        <p14:creationId xmlns:p14="http://schemas.microsoft.com/office/powerpoint/2010/main" val="1544084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NMBAs were used in 47.2% of GA cases – use has remained stable since 2013</a:t>
            </a:r>
          </a:p>
          <a:p>
            <a:r>
              <a:rPr lang="en-GB" dirty="0" smtClean="0"/>
              <a:t>Main agents were </a:t>
            </a:r>
            <a:r>
              <a:rPr lang="en-GB" dirty="0" err="1" smtClean="0"/>
              <a:t>atracurium</a:t>
            </a:r>
            <a:r>
              <a:rPr lang="en-GB" dirty="0" smtClean="0"/>
              <a:t> and </a:t>
            </a:r>
            <a:r>
              <a:rPr lang="en-GB" dirty="0" err="1" smtClean="0"/>
              <a:t>rocuronium</a:t>
            </a:r>
            <a:endParaRPr lang="en-GB" dirty="0" smtClean="0"/>
          </a:p>
          <a:p>
            <a:r>
              <a:rPr lang="en-GB" dirty="0" err="1" smtClean="0"/>
              <a:t>Suxamethonium</a:t>
            </a:r>
            <a:r>
              <a:rPr lang="en-GB" dirty="0" smtClean="0"/>
              <a:t> use has fallen slightly, both overall (5.3%</a:t>
            </a:r>
            <a:r>
              <a:rPr lang="en-GB" baseline="0" dirty="0" smtClean="0"/>
              <a:t> vs. 13% of </a:t>
            </a:r>
            <a:r>
              <a:rPr lang="en-GB" baseline="0" dirty="0" err="1" smtClean="0"/>
              <a:t>casesin</a:t>
            </a:r>
            <a:r>
              <a:rPr lang="en-GB" baseline="0" dirty="0" smtClean="0"/>
              <a:t> which an NMBA was used), and during </a:t>
            </a:r>
            <a:r>
              <a:rPr lang="en-GB" baseline="0" dirty="0" err="1" smtClean="0"/>
              <a:t>c-sections</a:t>
            </a:r>
            <a:r>
              <a:rPr lang="en-GB" baseline="0" dirty="0" smtClean="0"/>
              <a:t> (81% vs 92%)</a:t>
            </a:r>
            <a:endParaRPr lang="en-GB" dirty="0" smtClean="0"/>
          </a:p>
          <a:p>
            <a:r>
              <a:rPr lang="en-GB" dirty="0" smtClean="0"/>
              <a:t>Of NMBA use – 88.8% received non-dep only,</a:t>
            </a:r>
            <a:r>
              <a:rPr lang="en-GB" baseline="0" dirty="0" smtClean="0"/>
              <a:t> 4% </a:t>
            </a:r>
            <a:r>
              <a:rPr lang="en-GB" baseline="0" dirty="0" err="1" smtClean="0"/>
              <a:t>sux</a:t>
            </a:r>
            <a:r>
              <a:rPr lang="en-GB" baseline="0" dirty="0" smtClean="0"/>
              <a:t> only and 7.2% both </a:t>
            </a:r>
            <a:r>
              <a:rPr lang="en-GB" baseline="0" dirty="0" err="1" smtClean="0"/>
              <a:t>sux</a:t>
            </a:r>
            <a:r>
              <a:rPr lang="en-GB" baseline="0" dirty="0" smtClean="0"/>
              <a:t> and non-dep NMBAs</a:t>
            </a:r>
          </a:p>
          <a:p>
            <a:endParaRPr lang="en-GB" baseline="0" dirty="0" smtClean="0"/>
          </a:p>
          <a:p>
            <a:r>
              <a:rPr lang="en-GB" baseline="0" dirty="0" smtClean="0"/>
              <a:t>The distribution of </a:t>
            </a:r>
            <a:r>
              <a:rPr lang="en-GB" baseline="0" dirty="0" err="1" smtClean="0"/>
              <a:t>NMBas</a:t>
            </a:r>
            <a:r>
              <a:rPr lang="en-GB" baseline="0" dirty="0" smtClean="0"/>
              <a:t> was not captured in NAP5</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9</a:t>
            </a:fld>
            <a:endParaRPr lang="en-GB"/>
          </a:p>
        </p:txBody>
      </p:sp>
    </p:spTree>
    <p:extLst>
      <p:ext uri="{BB962C8B-B14F-4D97-AF65-F5344CB8AC3E}">
        <p14:creationId xmlns:p14="http://schemas.microsoft.com/office/powerpoint/2010/main" val="238800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baseline="0" dirty="0" smtClean="0"/>
              <a:t>Use of reversal agents is overall unchanged since 2013, but use of </a:t>
            </a:r>
            <a:r>
              <a:rPr lang="en-GB" u="none" baseline="0" dirty="0" err="1" smtClean="0"/>
              <a:t>sugammadex</a:t>
            </a:r>
            <a:r>
              <a:rPr lang="en-GB" u="none" baseline="0" dirty="0" smtClean="0"/>
              <a:t> has increased 4-fold – soon to come off patent, so further increase anticipated</a:t>
            </a:r>
          </a:p>
          <a:p>
            <a:endParaRPr lang="en-GB" dirty="0" smtClean="0"/>
          </a:p>
          <a:p>
            <a:r>
              <a:rPr lang="en-GB" dirty="0" smtClean="0"/>
              <a:t>Overall – static nature of NMBA use, the persistent underuse of reversal agents, and the underwhelming use of NM</a:t>
            </a:r>
            <a:r>
              <a:rPr lang="en-GB" baseline="0" dirty="0" smtClean="0"/>
              <a:t> monitoring (reported in activity survey), indicates no evidence of improvement in practice since increased vigilance in this area was recommended in NAP5 and described as mandatory in AAGBI minimum standards for monitoring</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10</a:t>
            </a:fld>
            <a:endParaRPr lang="en-GB"/>
          </a:p>
        </p:txBody>
      </p:sp>
    </p:spTree>
    <p:extLst>
      <p:ext uri="{BB962C8B-B14F-4D97-AF65-F5344CB8AC3E}">
        <p14:creationId xmlns:p14="http://schemas.microsoft.com/office/powerpoint/2010/main" val="47630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aseline="0" dirty="0" smtClean="0"/>
              <a:t>Opioids – 3.6 million opioid drugs administered, with fentanyl and morphine the dominant drugs</a:t>
            </a:r>
          </a:p>
          <a:p>
            <a:pPr marL="171450" indent="-171450">
              <a:buFont typeface="Arial" panose="020B0604020202020204" pitchFamily="34" charset="0"/>
              <a:buChar char="•"/>
            </a:pPr>
            <a:r>
              <a:rPr lang="en-GB" sz="1200" baseline="0" dirty="0" smtClean="0"/>
              <a:t>Used in virtually all GA cases</a:t>
            </a:r>
          </a:p>
          <a:p>
            <a:pPr marL="171450" indent="-171450">
              <a:buFont typeface="Arial" panose="020B0604020202020204" pitchFamily="34" charset="0"/>
              <a:buChar char="•"/>
            </a:pPr>
            <a:r>
              <a:rPr lang="en-GB" sz="1200" baseline="0" dirty="0" smtClean="0"/>
              <a:t>increasing concerns re dependence potential</a:t>
            </a:r>
          </a:p>
          <a:p>
            <a:pPr marL="171450" indent="-171450">
              <a:buFont typeface="Arial" panose="020B0604020202020204" pitchFamily="34" charset="0"/>
              <a:buChar char="•"/>
            </a:pPr>
            <a:r>
              <a:rPr lang="en-GB" sz="1200" baseline="0" dirty="0" smtClean="0"/>
              <a:t>Data useful – to directly inform practice but to monitor usage changes over time</a:t>
            </a:r>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11</a:t>
            </a:fld>
            <a:endParaRPr lang="en-GB"/>
          </a:p>
        </p:txBody>
      </p:sp>
    </p:spTree>
    <p:extLst>
      <p:ext uri="{BB962C8B-B14F-4D97-AF65-F5344CB8AC3E}">
        <p14:creationId xmlns:p14="http://schemas.microsoft.com/office/powerpoint/2010/main" val="105867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normAutofit/>
          </a:bodyPr>
          <a:lstStyle>
            <a:lvl1pPr>
              <a:defRPr sz="3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000">
                <a:solidFill>
                  <a:srgbClr val="898D8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dirty="0"/>
          </a:p>
        </p:txBody>
      </p:sp>
    </p:spTree>
    <p:extLst>
      <p:ext uri="{BB962C8B-B14F-4D97-AF65-F5344CB8AC3E}">
        <p14:creationId xmlns:p14="http://schemas.microsoft.com/office/powerpoint/2010/main" val="251234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34436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16004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normAutofit/>
          </a:bodyPr>
          <a:lstStyle>
            <a:lvl1pPr>
              <a:defRPr sz="3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000">
                <a:solidFill>
                  <a:srgbClr val="898D8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90872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500">
                <a:solidFill>
                  <a:schemeClr val="tx1"/>
                </a:solidFill>
              </a:defRPr>
            </a:lvl2pPr>
            <a:lvl3pPr>
              <a:defRPr sz="2200"/>
            </a:lvl3pPr>
            <a:lvl4pPr>
              <a:defRPr sz="220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0725698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p:spPr>
        <p:txBody>
          <a:bodyPr anchor="t">
            <a:normAutofit/>
          </a:bodyPr>
          <a:lstStyle>
            <a:lvl1pPr algn="l">
              <a:defRPr sz="3800" b="0" cap="none"/>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26075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3" name="Content Placeholder 2"/>
          <p:cNvSpPr>
            <a:spLocks noGrp="1"/>
          </p:cNvSpPr>
          <p:nvPr>
            <p:ph sz="half" idx="1"/>
          </p:nvPr>
        </p:nvSpPr>
        <p:spPr>
          <a:xfrm>
            <a:off x="609600" y="1762125"/>
            <a:ext cx="5384800" cy="4364040"/>
          </a:xfrm>
        </p:spPr>
        <p:txBody>
          <a:bodyPr/>
          <a:lstStyle>
            <a:lvl1pPr>
              <a:defRPr sz="2800"/>
            </a:lvl1pPr>
            <a:lvl2pPr>
              <a:defRPr sz="25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62125"/>
            <a:ext cx="5384800" cy="4364040"/>
          </a:xfrm>
        </p:spPr>
        <p:txBody>
          <a:bodyPr/>
          <a:lstStyle>
            <a:lvl1pPr>
              <a:defRPr sz="2800"/>
            </a:lvl1pPr>
            <a:lvl2pPr>
              <a:defRPr sz="25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12255496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609600" y="1697039"/>
            <a:ext cx="5386917" cy="639763"/>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336801"/>
            <a:ext cx="5386917" cy="378936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8" y="1697039"/>
            <a:ext cx="5389033" cy="639763"/>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8" y="2336801"/>
            <a:ext cx="5389033" cy="378936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2792105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95261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88713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543698"/>
            <a:ext cx="4011084" cy="89140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43697"/>
            <a:ext cx="6815667" cy="558247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1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93865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172476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46493"/>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72056"/>
            <a:ext cx="10972800" cy="41489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24327" y="6050363"/>
            <a:ext cx="10947648" cy="744766"/>
            <a:chOff x="457200" y="5911939"/>
            <a:chExt cx="8210736" cy="744766"/>
          </a:xfrm>
        </p:grpSpPr>
        <p:pic>
          <p:nvPicPr>
            <p:cNvPr id="7" name="Picture 6" descr="RCoA-Initials-RGB.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57200" y="5929280"/>
              <a:ext cx="1280042" cy="720000"/>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155936" y="5932035"/>
              <a:ext cx="1512000" cy="724670"/>
            </a:xfrm>
            <a:prstGeom prst="rect">
              <a:avLst/>
            </a:prstGeom>
          </p:spPr>
        </p:pic>
        <p:pic>
          <p:nvPicPr>
            <p:cNvPr id="4" name="Picture 3"/>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434291" y="5911939"/>
              <a:ext cx="1959415" cy="720000"/>
            </a:xfrm>
            <a:prstGeom prst="rect">
              <a:avLst/>
            </a:prstGeom>
          </p:spPr>
        </p:pic>
      </p:grpSp>
      <p:grpSp>
        <p:nvGrpSpPr>
          <p:cNvPr id="15" name="Group 14"/>
          <p:cNvGrpSpPr/>
          <p:nvPr userDrawn="1"/>
        </p:nvGrpSpPr>
        <p:grpSpPr>
          <a:xfrm>
            <a:off x="0" y="-1812"/>
            <a:ext cx="12192000" cy="546494"/>
            <a:chOff x="0" y="-1812"/>
            <a:chExt cx="9144000" cy="546494"/>
          </a:xfrm>
        </p:grpSpPr>
        <p:sp>
          <p:nvSpPr>
            <p:cNvPr id="10" name="TextBox 9"/>
            <p:cNvSpPr txBox="1"/>
            <p:nvPr userDrawn="1"/>
          </p:nvSpPr>
          <p:spPr>
            <a:xfrm>
              <a:off x="0" y="-1812"/>
              <a:ext cx="9144000" cy="546494"/>
            </a:xfrm>
            <a:prstGeom prst="rect">
              <a:avLst/>
            </a:prstGeom>
            <a:gradFill flip="none" rotWithShape="1">
              <a:gsLst>
                <a:gs pos="55000">
                  <a:srgbClr val="997DA3"/>
                </a:gs>
                <a:gs pos="0">
                  <a:srgbClr val="815D8D"/>
                </a:gs>
                <a:gs pos="100000">
                  <a:srgbClr val="AD98B6"/>
                </a:gs>
              </a:gsLst>
              <a:lin ang="16200000" scaled="1"/>
              <a:tileRect/>
            </a:gradFill>
          </p:spPr>
          <p:txBody>
            <a:bodyPr wrap="square" rtlCol="0" anchor="ctr" anchorCtr="0">
              <a:noAutofit/>
            </a:bodyPr>
            <a:lstStyle/>
            <a:p>
              <a:pPr algn="r"/>
              <a:endParaRPr lang="en-GB" sz="1200" b="1" dirty="0">
                <a:solidFill>
                  <a:schemeClr val="bg2"/>
                </a:solidFill>
              </a:endParaRPr>
            </a:p>
          </p:txBody>
        </p:sp>
        <p:sp>
          <p:nvSpPr>
            <p:cNvPr id="11" name="TextBox 10"/>
            <p:cNvSpPr txBox="1"/>
            <p:nvPr userDrawn="1"/>
          </p:nvSpPr>
          <p:spPr>
            <a:xfrm>
              <a:off x="5728447" y="162450"/>
              <a:ext cx="3050242" cy="255425"/>
            </a:xfrm>
            <a:prstGeom prst="rect">
              <a:avLst/>
            </a:prstGeom>
            <a:noFill/>
          </p:spPr>
          <p:txBody>
            <a:bodyPr wrap="square" rtlCol="0" anchor="ctr" anchorCtr="0">
              <a:noAutofit/>
            </a:bodyPr>
            <a:lstStyle/>
            <a:p>
              <a:pPr algn="r"/>
              <a:r>
                <a:rPr lang="en-GB" sz="1200" b="1" dirty="0" smtClean="0">
                  <a:solidFill>
                    <a:schemeClr val="bg2"/>
                  </a:solidFill>
                </a:rPr>
                <a:t>NAP6: Perioperative Anaphylaxis   </a:t>
              </a:r>
              <a:endParaRPr lang="en-GB" sz="1200" b="1" dirty="0">
                <a:solidFill>
                  <a:schemeClr val="bg2"/>
                </a:solidFill>
              </a:endParaRPr>
            </a:p>
          </p:txBody>
        </p:sp>
      </p:grpSp>
    </p:spTree>
    <p:extLst>
      <p:ext uri="{BB962C8B-B14F-4D97-AF65-F5344CB8AC3E}">
        <p14:creationId xmlns:p14="http://schemas.microsoft.com/office/powerpoint/2010/main" val="1096050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iming>
    <p:tnLst>
      <p:par>
        <p:cTn id="1" dur="indefinite" restart="never" nodeType="tmRoot"/>
      </p:par>
    </p:tnLst>
  </p:timing>
  <p:txStyles>
    <p:titleStyle>
      <a:lvl1pPr algn="l" defTabSz="457200" rtl="0" eaLnBrk="1" latinLnBrk="0" hangingPunct="1">
        <a:spcBef>
          <a:spcPct val="0"/>
        </a:spcBef>
        <a:buNone/>
        <a:defRPr sz="4400" kern="1200">
          <a:solidFill>
            <a:srgbClr val="50ABBF"/>
          </a:solidFill>
          <a:latin typeface="Century Gothic"/>
          <a:ea typeface="+mj-ea"/>
          <a:cs typeface="Century Gothic"/>
        </a:defRPr>
      </a:lvl1pPr>
    </p:titleStyle>
    <p:bodyStyle>
      <a:lvl1pPr marL="342900" indent="-342900" algn="l" defTabSz="457200" rtl="0" eaLnBrk="1" latinLnBrk="0" hangingPunct="1">
        <a:spcBef>
          <a:spcPct val="20000"/>
        </a:spcBef>
        <a:buClr>
          <a:srgbClr val="00A7B5"/>
        </a:buClr>
        <a:buFont typeface="Arial"/>
        <a:buChar char="•"/>
        <a:defRPr sz="3200" kern="1200">
          <a:solidFill>
            <a:srgbClr val="3F2A56"/>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rgbClr val="3F2A56"/>
          </a:solidFill>
          <a:latin typeface="Century Gothic"/>
          <a:ea typeface="+mn-ea"/>
          <a:cs typeface="Century Gothic"/>
        </a:defRPr>
      </a:lvl2pPr>
      <a:lvl3pPr marL="1143000" indent="-228600" algn="l" defTabSz="457200" rtl="0" eaLnBrk="1" latinLnBrk="0" hangingPunct="1">
        <a:spcBef>
          <a:spcPct val="20000"/>
        </a:spcBef>
        <a:buClr>
          <a:srgbClr val="00A7B5"/>
        </a:buClr>
        <a:buFont typeface="Arial"/>
        <a:buChar char="•"/>
        <a:defRPr sz="2400" kern="1200">
          <a:solidFill>
            <a:srgbClr val="3F2A56"/>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rgbClr val="3F2A56"/>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rgbClr val="3F2A56"/>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37.png"/><Relationship Id="rId5" Type="http://schemas.openxmlformats.org/officeDocument/2006/relationships/diagramQuickStyle" Target="../diagrams/quickStyle3.xml"/><Relationship Id="rId10" Type="http://schemas.openxmlformats.org/officeDocument/2006/relationships/image" Target="../media/image36.png"/><Relationship Id="rId4" Type="http://schemas.openxmlformats.org/officeDocument/2006/relationships/diagramLayout" Target="../diagrams/layout3.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png"/><Relationship Id="rId7" Type="http://schemas.openxmlformats.org/officeDocument/2006/relationships/diagramLayout" Target="../diagrams/layout2.xml"/><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13.png"/><Relationship Id="rId5" Type="http://schemas.openxmlformats.org/officeDocument/2006/relationships/image" Target="../media/image12.png"/><Relationship Id="rId10" Type="http://schemas.microsoft.com/office/2007/relationships/diagramDrawing" Target="../diagrams/drawing2.xml"/><Relationship Id="rId4" Type="http://schemas.openxmlformats.org/officeDocument/2006/relationships/image" Target="../media/image11.pn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1"/>
            <a:ext cx="12192000" cy="6862373"/>
          </a:xfrm>
          <a:prstGeom prst="rect">
            <a:avLst/>
          </a:prstGeom>
        </p:spPr>
      </p:pic>
      <p:sp>
        <p:nvSpPr>
          <p:cNvPr id="2" name="Title 1"/>
          <p:cNvSpPr>
            <a:spLocks noGrp="1"/>
          </p:cNvSpPr>
          <p:nvPr>
            <p:ph type="ctrTitle"/>
          </p:nvPr>
        </p:nvSpPr>
        <p:spPr>
          <a:xfrm>
            <a:off x="1874516" y="2702710"/>
            <a:ext cx="7772400" cy="2842957"/>
          </a:xfrm>
        </p:spPr>
        <p:txBody>
          <a:bodyPr anchor="t">
            <a:normAutofit/>
          </a:bodyPr>
          <a:lstStyle/>
          <a:p>
            <a:pPr algn="l"/>
            <a:r>
              <a:rPr lang="en-US" sz="4000" b="1" dirty="0" smtClean="0">
                <a:solidFill>
                  <a:schemeClr val="bg1"/>
                </a:solidFill>
                <a:effectLst>
                  <a:outerShdw blurRad="38100" dist="38100" dir="2700000" algn="tl">
                    <a:srgbClr val="000000">
                      <a:alpha val="43137"/>
                    </a:srgbClr>
                  </a:outerShdw>
                </a:effectLst>
              </a:rPr>
              <a:t>NAP6 Allergen Survey</a:t>
            </a:r>
            <a:r>
              <a:rPr lang="en-US" sz="4000" dirty="0">
                <a:solidFill>
                  <a:schemeClr val="bg1"/>
                </a:solidFill>
                <a:effectLst>
                  <a:outerShdw blurRad="38100" dist="38100" dir="2700000" algn="tl">
                    <a:srgbClr val="000000">
                      <a:alpha val="43137"/>
                    </a:srgbClr>
                  </a:outerShdw>
                </a:effectLst>
              </a:rPr>
              <a:t/>
            </a:r>
            <a:br>
              <a:rPr lang="en-US" sz="4000" dirty="0">
                <a:solidFill>
                  <a:schemeClr val="bg1"/>
                </a:solidFill>
                <a:effectLst>
                  <a:outerShdw blurRad="38100" dist="38100" dir="2700000" algn="tl">
                    <a:srgbClr val="000000">
                      <a:alpha val="43137"/>
                    </a:srgbClr>
                  </a:outerShdw>
                </a:effectLst>
              </a:rPr>
            </a:br>
            <a:r>
              <a:rPr lang="en-US" sz="4000" dirty="0" smtClean="0">
                <a:solidFill>
                  <a:schemeClr val="bg1"/>
                </a:solidFill>
                <a:effectLst>
                  <a:outerShdw blurRad="38100" dist="38100" dir="2700000" algn="tl">
                    <a:srgbClr val="000000">
                      <a:alpha val="43137"/>
                    </a:srgbClr>
                  </a:outerShdw>
                </a:effectLst>
              </a:rPr>
              <a:t>Perioperative drug exposure</a:t>
            </a:r>
            <a:r>
              <a:rPr lang="en-US" sz="4000" dirty="0" smtClean="0">
                <a:solidFill>
                  <a:schemeClr val="bg1"/>
                </a:solidFill>
              </a:rPr>
              <a:t/>
            </a:r>
            <a:br>
              <a:rPr lang="en-US" sz="4000" dirty="0" smtClean="0">
                <a:solidFill>
                  <a:schemeClr val="bg1"/>
                </a:solidFill>
              </a:rPr>
            </a:br>
            <a:r>
              <a:rPr lang="en-US" sz="1100" dirty="0">
                <a:solidFill>
                  <a:schemeClr val="bg1"/>
                </a:solidFill>
              </a:rPr>
              <a:t/>
            </a:r>
            <a:br>
              <a:rPr lang="en-US" sz="1100" dirty="0">
                <a:solidFill>
                  <a:schemeClr val="bg1"/>
                </a:solidFill>
              </a:rPr>
            </a:br>
            <a:r>
              <a:rPr lang="en-US" sz="2200" b="1" dirty="0" smtClean="0">
                <a:solidFill>
                  <a:schemeClr val="bg1"/>
                </a:solidFill>
                <a:effectLst>
                  <a:outerShdw blurRad="38100" dist="38100" dir="2700000" algn="tl">
                    <a:srgbClr val="000000">
                      <a:alpha val="43137"/>
                    </a:srgbClr>
                  </a:outerShdw>
                </a:effectLst>
              </a:rPr>
              <a:t>Susana Marinho</a:t>
            </a:r>
            <a:r>
              <a:rPr lang="en-US" sz="2200" b="1" dirty="0" smtClean="0">
                <a:solidFill>
                  <a:schemeClr val="bg1"/>
                </a:solidFill>
              </a:rPr>
              <a:t/>
            </a:r>
            <a:br>
              <a:rPr lang="en-US" sz="2200" b="1" dirty="0" smtClean="0">
                <a:solidFill>
                  <a:schemeClr val="bg1"/>
                </a:solidFill>
              </a:rPr>
            </a:br>
            <a:r>
              <a:rPr lang="en-US" sz="400" dirty="0">
                <a:solidFill>
                  <a:schemeClr val="bg1"/>
                </a:solidFill>
              </a:rPr>
              <a:t/>
            </a:r>
            <a:br>
              <a:rPr lang="en-US" sz="400" dirty="0">
                <a:solidFill>
                  <a:schemeClr val="bg1"/>
                </a:solidFill>
              </a:rPr>
            </a:br>
            <a:r>
              <a:rPr lang="en-US" sz="2200" dirty="0" smtClean="0">
                <a:solidFill>
                  <a:schemeClr val="bg1"/>
                </a:solidFill>
              </a:rPr>
              <a:t>Consultant Allergist &amp; Honorary Senior Lecturer</a:t>
            </a:r>
            <a:br>
              <a:rPr lang="en-US" sz="2200" dirty="0" smtClean="0">
                <a:solidFill>
                  <a:schemeClr val="bg1"/>
                </a:solidFill>
              </a:rPr>
            </a:br>
            <a:r>
              <a:rPr lang="en-US" sz="2000" dirty="0" smtClean="0">
                <a:solidFill>
                  <a:schemeClr val="bg1"/>
                </a:solidFill>
              </a:rPr>
              <a:t>British Society for Allergy and Clinical Immunology</a:t>
            </a:r>
            <a:endParaRPr lang="en-US" sz="2200"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7368" y="490415"/>
            <a:ext cx="2301424" cy="10922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0655" y="563171"/>
            <a:ext cx="3392552" cy="908653"/>
          </a:xfrm>
          <a:prstGeom prst="rect">
            <a:avLst/>
          </a:prstGeom>
        </p:spPr>
      </p:pic>
    </p:spTree>
    <p:extLst>
      <p:ext uri="{BB962C8B-B14F-4D97-AF65-F5344CB8AC3E}">
        <p14:creationId xmlns:p14="http://schemas.microsoft.com/office/powerpoint/2010/main" val="676771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Reversal drugs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Use of reversal drugs (GAs)</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2" name="Table 1"/>
          <p:cNvGraphicFramePr>
            <a:graphicFrameLocks noGrp="1"/>
          </p:cNvGraphicFramePr>
          <p:nvPr>
            <p:extLst>
              <p:ext uri="{D42A27DB-BD31-4B8C-83A1-F6EECF244321}">
                <p14:modId xmlns:p14="http://schemas.microsoft.com/office/powerpoint/2010/main" val="694590255"/>
              </p:ext>
            </p:extLst>
          </p:nvPr>
        </p:nvGraphicFramePr>
        <p:xfrm>
          <a:off x="712518" y="2326265"/>
          <a:ext cx="5189519" cy="3314515"/>
        </p:xfrm>
        <a:graphic>
          <a:graphicData uri="http://schemas.openxmlformats.org/drawingml/2006/table">
            <a:tbl>
              <a:tblPr firstRow="1" firstCol="1" bandRow="1">
                <a:tableStyleId>{F5AB1C69-6EDB-4FF4-983F-18BD219EF322}</a:tableStyleId>
              </a:tblPr>
              <a:tblGrid>
                <a:gridCol w="1294412">
                  <a:extLst>
                    <a:ext uri="{9D8B030D-6E8A-4147-A177-3AD203B41FA5}">
                      <a16:colId xmlns:a16="http://schemas.microsoft.com/office/drawing/2014/main" val="20000"/>
                    </a:ext>
                  </a:extLst>
                </a:gridCol>
                <a:gridCol w="890649">
                  <a:extLst>
                    <a:ext uri="{9D8B030D-6E8A-4147-A177-3AD203B41FA5}">
                      <a16:colId xmlns:a16="http://schemas.microsoft.com/office/drawing/2014/main" val="20001"/>
                    </a:ext>
                  </a:extLst>
                </a:gridCol>
                <a:gridCol w="795647">
                  <a:extLst>
                    <a:ext uri="{9D8B030D-6E8A-4147-A177-3AD203B41FA5}">
                      <a16:colId xmlns:a16="http://schemas.microsoft.com/office/drawing/2014/main" val="20002"/>
                    </a:ext>
                  </a:extLst>
                </a:gridCol>
                <a:gridCol w="570016">
                  <a:extLst>
                    <a:ext uri="{9D8B030D-6E8A-4147-A177-3AD203B41FA5}">
                      <a16:colId xmlns:a16="http://schemas.microsoft.com/office/drawing/2014/main" val="20003"/>
                    </a:ext>
                  </a:extLst>
                </a:gridCol>
                <a:gridCol w="652670">
                  <a:extLst>
                    <a:ext uri="{9D8B030D-6E8A-4147-A177-3AD203B41FA5}">
                      <a16:colId xmlns:a16="http://schemas.microsoft.com/office/drawing/2014/main" val="20004"/>
                    </a:ext>
                  </a:extLst>
                </a:gridCol>
                <a:gridCol w="986125">
                  <a:extLst>
                    <a:ext uri="{9D8B030D-6E8A-4147-A177-3AD203B41FA5}">
                      <a16:colId xmlns:a16="http://schemas.microsoft.com/office/drawing/2014/main" val="20005"/>
                    </a:ext>
                  </a:extLst>
                </a:gridCol>
              </a:tblGrid>
              <a:tr h="1430224">
                <a:tc>
                  <a:txBody>
                    <a:bodyPr/>
                    <a:lstStyle/>
                    <a:p>
                      <a:pPr>
                        <a:lnSpc>
                          <a:spcPts val="1500"/>
                        </a:lnSpc>
                        <a:spcAft>
                          <a:spcPts val="0"/>
                        </a:spcAft>
                      </a:pPr>
                      <a:r>
                        <a:rPr lang="en-GB" sz="1100" dirty="0">
                          <a:effectLst>
                            <a:outerShdw blurRad="38100" dist="38100" dir="2700000" algn="tl">
                              <a:srgbClr val="000000">
                                <a:alpha val="43137"/>
                              </a:srgbClr>
                            </a:outerShdw>
                          </a:effectLst>
                        </a:rPr>
                        <a:t>Drug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all GAs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NMBA use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total drug group usage </a:t>
                      </a:r>
                      <a:r>
                        <a:rPr lang="en-GB" sz="900" dirty="0">
                          <a:effectLst>
                            <a:outerShdw blurRad="38100" dist="38100" dir="2700000" algn="tl">
                              <a:srgbClr val="000000">
                                <a:alpha val="43137"/>
                              </a:srgbClr>
                            </a:outerShdw>
                          </a:effectLst>
                        </a:rPr>
                        <a:t>(sum of all; total &gt; total no of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12893">
                <a:tc>
                  <a:txBody>
                    <a:bodyPr/>
                    <a:lstStyle/>
                    <a:p>
                      <a:pPr>
                        <a:lnSpc>
                          <a:spcPct val="100000"/>
                        </a:lnSpc>
                        <a:spcAft>
                          <a:spcPts val="0"/>
                        </a:spcAft>
                      </a:pPr>
                      <a:r>
                        <a:rPr lang="en-GB" sz="1100" b="1" dirty="0">
                          <a:effectLst>
                            <a:outerShdw blurRad="38100" dist="38100" dir="2700000" algn="tl">
                              <a:srgbClr val="000000">
                                <a:alpha val="43137"/>
                              </a:srgbClr>
                            </a:outerShdw>
                          </a:effectLst>
                        </a:rPr>
                        <a:t>At least 1 reversal drug used</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3,598</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705,532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29.5%</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62.5%</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 of all reversal drug use</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90466">
                <a:tc>
                  <a:txBody>
                    <a:bodyPr/>
                    <a:lstStyle/>
                    <a:p>
                      <a:pPr>
                        <a:lnSpc>
                          <a:spcPct val="100000"/>
                        </a:lnSpc>
                        <a:spcAft>
                          <a:spcPts val="0"/>
                        </a:spcAft>
                      </a:pPr>
                      <a:r>
                        <a:rPr lang="en-GB" sz="1100" dirty="0">
                          <a:effectLst>
                            <a:outerShdw blurRad="38100" dist="38100" dir="2700000" algn="tl">
                              <a:srgbClr val="000000">
                                <a:alpha val="43137"/>
                              </a:srgbClr>
                            </a:outerShdw>
                          </a:effectLst>
                        </a:rPr>
                        <a:t>Neostigmine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3,307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648,470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27.1%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57.4%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90.3%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90466">
                <a:tc>
                  <a:txBody>
                    <a:bodyPr/>
                    <a:lstStyle/>
                    <a:p>
                      <a:pPr>
                        <a:lnSpc>
                          <a:spcPct val="100000"/>
                        </a:lnSpc>
                        <a:spcAft>
                          <a:spcPts val="0"/>
                        </a:spcAft>
                      </a:pPr>
                      <a:r>
                        <a:rPr lang="en-GB" sz="1100" dirty="0" err="1">
                          <a:effectLst>
                            <a:outerShdw blurRad="38100" dist="38100" dir="2700000" algn="tl">
                              <a:srgbClr val="000000">
                                <a:alpha val="43137"/>
                              </a:srgbClr>
                            </a:outerShdw>
                          </a:effectLst>
                        </a:rPr>
                        <a:t>Sugammadex</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327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64,121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5.7%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8.9%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90466">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5,294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3"/>
          <a:stretch>
            <a:fillRect/>
          </a:stretch>
        </p:blipFill>
        <p:spPr>
          <a:xfrm>
            <a:off x="8481392" y="3581183"/>
            <a:ext cx="3101008" cy="2321899"/>
          </a:xfrm>
          <a:prstGeom prst="rect">
            <a:avLst/>
          </a:prstGeom>
          <a:effectLst>
            <a:outerShdw blurRad="63500" sx="102000" sy="102000" algn="ctr" rotWithShape="0">
              <a:prstClr val="black">
                <a:alpha val="40000"/>
              </a:prstClr>
            </a:outerShdw>
          </a:effectLst>
        </p:spPr>
      </p:pic>
      <p:pic>
        <p:nvPicPr>
          <p:cNvPr id="9" name="Picture 2" descr="Related image"/>
          <p:cNvPicPr>
            <a:picLocks noGrp="1" noChangeAspect="1" noChangeArrowheads="1"/>
          </p:cNvPicPr>
          <p:nvPr>
            <p:ph idx="1"/>
          </p:nvPr>
        </p:nvPicPr>
        <p:blipFill rotWithShape="1">
          <a:blip r:embed="rId4" cstate="print">
            <a:extLst>
              <a:ext uri="{28A0092B-C50C-407E-A947-70E740481C1C}">
                <a14:useLocalDpi xmlns:a14="http://schemas.microsoft.com/office/drawing/2010/main"/>
              </a:ext>
            </a:extLst>
          </a:blip>
          <a:srcRect t="-1"/>
          <a:stretch/>
        </p:blipFill>
        <p:spPr bwMode="auto">
          <a:xfrm>
            <a:off x="6096000" y="1226236"/>
            <a:ext cx="2385392" cy="250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318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Analgesic drugs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599" y="1449389"/>
            <a:ext cx="10972811"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Overall use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2329231716"/>
              </p:ext>
            </p:extLst>
          </p:nvPr>
        </p:nvGraphicFramePr>
        <p:xfrm>
          <a:off x="122708" y="2336800"/>
          <a:ext cx="6361218" cy="3280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p:cNvSpPr/>
          <p:nvPr/>
        </p:nvSpPr>
        <p:spPr>
          <a:xfrm>
            <a:off x="8879977" y="786539"/>
            <a:ext cx="1080000" cy="1080000"/>
          </a:xfrm>
          <a:prstGeom prst="ellipse">
            <a:avLst/>
          </a:prstGeom>
          <a:blipFill rotWithShape="1">
            <a:blip r:embed="rId8"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3" name="Oval 12"/>
          <p:cNvSpPr/>
          <p:nvPr/>
        </p:nvSpPr>
        <p:spPr>
          <a:xfrm>
            <a:off x="10207590" y="786539"/>
            <a:ext cx="1080000" cy="1080000"/>
          </a:xfrm>
          <a:prstGeom prst="ellipse">
            <a:avLst/>
          </a:prstGeom>
          <a:blipFill rotWithShape="1">
            <a:blip r:embed="rId9"/>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2">
              <a:tint val="50000"/>
              <a:hueOff val="-3307411"/>
              <a:satOff val="39843"/>
              <a:lumOff val="3934"/>
              <a:alphaOff val="0"/>
            </a:schemeClr>
          </a:effectRef>
          <a:fontRef idx="minor">
            <a:schemeClr val="lt1">
              <a:hueOff val="0"/>
              <a:satOff val="0"/>
              <a:lumOff val="0"/>
              <a:alphaOff val="0"/>
            </a:schemeClr>
          </a:fontRef>
        </p:style>
      </p:sp>
      <p:sp>
        <p:nvSpPr>
          <p:cNvPr id="14" name="Oval 13"/>
          <p:cNvSpPr/>
          <p:nvPr/>
        </p:nvSpPr>
        <p:spPr>
          <a:xfrm>
            <a:off x="7552364" y="786539"/>
            <a:ext cx="1080000" cy="1080000"/>
          </a:xfrm>
          <a:prstGeom prst="ellipse">
            <a:avLst/>
          </a:prstGeom>
          <a:blipFill rotWithShape="1">
            <a:blip r:embed="rId10"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2">
              <a:tint val="50000"/>
              <a:hueOff val="-6614822"/>
              <a:satOff val="79686"/>
              <a:lumOff val="7867"/>
              <a:alphaOff val="0"/>
            </a:schemeClr>
          </a:effectRef>
          <a:fontRef idx="minor">
            <a:schemeClr val="lt1">
              <a:hueOff val="0"/>
              <a:satOff val="0"/>
              <a:lumOff val="0"/>
              <a:alphaOff val="0"/>
            </a:schemeClr>
          </a:fontRef>
        </p:style>
      </p:sp>
      <p:pic>
        <p:nvPicPr>
          <p:cNvPr id="2" name="Picture 1"/>
          <p:cNvPicPr>
            <a:picLocks noChangeAspect="1"/>
          </p:cNvPicPr>
          <p:nvPr/>
        </p:nvPicPr>
        <p:blipFill>
          <a:blip r:embed="rId11"/>
          <a:stretch>
            <a:fillRect/>
          </a:stretch>
        </p:blipFill>
        <p:spPr>
          <a:xfrm>
            <a:off x="6318070" y="2296807"/>
            <a:ext cx="5139373" cy="3383573"/>
          </a:xfrm>
          <a:prstGeom prst="rect">
            <a:avLst/>
          </a:prstGeom>
        </p:spPr>
      </p:pic>
    </p:spTree>
    <p:extLst>
      <p:ext uri="{BB962C8B-B14F-4D97-AF65-F5344CB8AC3E}">
        <p14:creationId xmlns:p14="http://schemas.microsoft.com/office/powerpoint/2010/main" val="24588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4" grpId="0" animBg="1"/>
      <p:bldP spid="11" grpId="0" animBg="1"/>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Antibiotics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10972811"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Use in all procedures</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10" name="Content Placeholder 2"/>
          <p:cNvGraphicFramePr>
            <a:graphicFrameLocks noGrp="1"/>
          </p:cNvGraphicFramePr>
          <p:nvPr>
            <p:ph sz="half" idx="2"/>
            <p:extLst>
              <p:ext uri="{D42A27DB-BD31-4B8C-83A1-F6EECF244321}">
                <p14:modId xmlns:p14="http://schemas.microsoft.com/office/powerpoint/2010/main" val="1967693388"/>
              </p:ext>
            </p:extLst>
          </p:nvPr>
        </p:nvGraphicFramePr>
        <p:xfrm>
          <a:off x="122708" y="2336800"/>
          <a:ext cx="6361218" cy="3280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6276506" y="2324709"/>
            <a:ext cx="5218628" cy="3346994"/>
          </a:xfrm>
          <a:prstGeom prst="rect">
            <a:avLst/>
          </a:prstGeom>
        </p:spPr>
      </p:pic>
    </p:spTree>
    <p:extLst>
      <p:ext uri="{BB962C8B-B14F-4D97-AF65-F5344CB8AC3E}">
        <p14:creationId xmlns:p14="http://schemas.microsoft.com/office/powerpoint/2010/main" val="339288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4" grpId="0" animBg="1"/>
      <p:bldP spid="11" grpId="0" animBg="1"/>
      <p:bldGraphic spid="1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78395" y="1951027"/>
            <a:ext cx="5310076" cy="4017612"/>
          </a:xfrm>
          <a:prstGeom prst="rect">
            <a:avLst/>
          </a:prstGeom>
        </p:spPr>
      </p:pic>
      <p:sp>
        <p:nvSpPr>
          <p:cNvPr id="27" name="Title 26"/>
          <p:cNvSpPr>
            <a:spLocks noGrp="1"/>
          </p:cNvSpPr>
          <p:nvPr>
            <p:ph type="title"/>
          </p:nvPr>
        </p:nvSpPr>
        <p:spPr>
          <a:xfrm>
            <a:off x="609600" y="453367"/>
            <a:ext cx="10972800" cy="828676"/>
          </a:xfrm>
        </p:spPr>
        <p:txBody>
          <a:bodyPr>
            <a:normAutofit/>
          </a:bodyPr>
          <a:lstStyle/>
          <a:p>
            <a:r>
              <a:rPr lang="en-US" sz="3200" b="1" smtClean="0">
                <a:effectLst>
                  <a:outerShdw blurRad="38100" dist="38100" dir="2700000" algn="tl">
                    <a:srgbClr val="000000">
                      <a:alpha val="43137"/>
                    </a:srgbClr>
                  </a:outerShdw>
                </a:effectLst>
              </a:rPr>
              <a:t>Antibiotics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227042"/>
            <a:ext cx="54943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smtClean="0">
                <a:solidFill>
                  <a:srgbClr val="50ABBF"/>
                </a:solidFill>
                <a:effectLst>
                  <a:outerShdw blurRad="38100" dist="38100" dir="2700000" algn="tl">
                    <a:srgbClr val="000000">
                      <a:alpha val="43137"/>
                    </a:srgbClr>
                  </a:outerShdw>
                </a:effectLst>
                <a:ea typeface="+mj-ea"/>
              </a:rPr>
              <a:t>Overall use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276503" y="1227042"/>
            <a:ext cx="5389033" cy="639763"/>
          </a:xfrm>
        </p:spPr>
        <p:style>
          <a:lnRef idx="1">
            <a:schemeClr val="accent4"/>
          </a:lnRef>
          <a:fillRef idx="2">
            <a:schemeClr val="accent4"/>
          </a:fillRef>
          <a:effectRef idx="1">
            <a:schemeClr val="accent4"/>
          </a:effectRef>
          <a:fontRef idx="minor">
            <a:schemeClr val="dk1"/>
          </a:fontRef>
        </p:style>
        <p:txBody>
          <a:bodyPr lIns="108000" tIns="0" rIns="72000" bIns="36000" anchor="ctr"/>
          <a:lstStyle/>
          <a:p>
            <a:pPr>
              <a:lnSpc>
                <a:spcPts val="2500"/>
              </a:lnSpc>
              <a:spcBef>
                <a:spcPts val="0"/>
              </a:spcBef>
            </a:pPr>
            <a:r>
              <a:rPr lang="en-GB" sz="2200" b="1" dirty="0" smtClean="0">
                <a:solidFill>
                  <a:srgbClr val="50ABBF"/>
                </a:solidFill>
                <a:effectLst>
                  <a:outerShdw blurRad="38100" dist="38100" dir="2700000" algn="tl">
                    <a:srgbClr val="000000">
                      <a:alpha val="43137"/>
                    </a:srgbClr>
                  </a:outerShdw>
                </a:effectLst>
                <a:ea typeface="+mj-ea"/>
              </a:rPr>
              <a:t>Choice of antibiotics </a:t>
            </a:r>
          </a:p>
          <a:p>
            <a:pPr>
              <a:lnSpc>
                <a:spcPts val="2500"/>
              </a:lnSpc>
              <a:spcBef>
                <a:spcPts val="0"/>
              </a:spcBef>
            </a:pPr>
            <a:r>
              <a:rPr lang="en-GB" sz="2200" b="1" dirty="0" smtClean="0">
                <a:solidFill>
                  <a:srgbClr val="50ABBF"/>
                </a:solidFill>
                <a:effectLst>
                  <a:outerShdw blurRad="38100" dist="38100" dir="2700000" algn="tl">
                    <a:srgbClr val="000000">
                      <a:alpha val="43137"/>
                    </a:srgbClr>
                  </a:outerShdw>
                </a:effectLst>
                <a:ea typeface="+mj-ea"/>
              </a:rPr>
              <a:t>and past allergy history</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1961418"/>
            <a:ext cx="5494317" cy="404669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264617" y="1961418"/>
            <a:ext cx="5389033" cy="404669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6" name="Content Placeholder 5"/>
          <p:cNvGraphicFramePr>
            <a:graphicFrameLocks noGrp="1"/>
          </p:cNvGraphicFramePr>
          <p:nvPr>
            <p:ph sz="quarter" idx="4"/>
            <p:extLst>
              <p:ext uri="{D42A27DB-BD31-4B8C-83A1-F6EECF244321}">
                <p14:modId xmlns:p14="http://schemas.microsoft.com/office/powerpoint/2010/main" val="3906909479"/>
              </p:ext>
            </p:extLst>
          </p:nvPr>
        </p:nvGraphicFramePr>
        <p:xfrm>
          <a:off x="649035" y="2000323"/>
          <a:ext cx="5405341" cy="3972168"/>
        </p:xfrm>
        <a:graphic>
          <a:graphicData uri="http://schemas.openxmlformats.org/drawingml/2006/table">
            <a:tbl>
              <a:tblPr firstRow="1" firstCol="1" bandRow="1">
                <a:tableStyleId>{F5AB1C69-6EDB-4FF4-983F-18BD219EF322}</a:tableStyleId>
              </a:tblPr>
              <a:tblGrid>
                <a:gridCol w="1702457">
                  <a:extLst>
                    <a:ext uri="{9D8B030D-6E8A-4147-A177-3AD203B41FA5}">
                      <a16:colId xmlns:a16="http://schemas.microsoft.com/office/drawing/2014/main" val="20000"/>
                    </a:ext>
                  </a:extLst>
                </a:gridCol>
                <a:gridCol w="716789">
                  <a:extLst>
                    <a:ext uri="{9D8B030D-6E8A-4147-A177-3AD203B41FA5}">
                      <a16:colId xmlns:a16="http://schemas.microsoft.com/office/drawing/2014/main" val="20001"/>
                    </a:ext>
                  </a:extLst>
                </a:gridCol>
                <a:gridCol w="752628">
                  <a:extLst>
                    <a:ext uri="{9D8B030D-6E8A-4147-A177-3AD203B41FA5}">
                      <a16:colId xmlns:a16="http://schemas.microsoft.com/office/drawing/2014/main" val="20002"/>
                    </a:ext>
                  </a:extLst>
                </a:gridCol>
                <a:gridCol w="513698">
                  <a:extLst>
                    <a:ext uri="{9D8B030D-6E8A-4147-A177-3AD203B41FA5}">
                      <a16:colId xmlns:a16="http://schemas.microsoft.com/office/drawing/2014/main" val="20003"/>
                    </a:ext>
                  </a:extLst>
                </a:gridCol>
                <a:gridCol w="692633">
                  <a:extLst>
                    <a:ext uri="{9D8B030D-6E8A-4147-A177-3AD203B41FA5}">
                      <a16:colId xmlns:a16="http://schemas.microsoft.com/office/drawing/2014/main" val="20004"/>
                    </a:ext>
                  </a:extLst>
                </a:gridCol>
                <a:gridCol w="1027136">
                  <a:extLst>
                    <a:ext uri="{9D8B030D-6E8A-4147-A177-3AD203B41FA5}">
                      <a16:colId xmlns:a16="http://schemas.microsoft.com/office/drawing/2014/main" val="20005"/>
                    </a:ext>
                  </a:extLst>
                </a:gridCol>
              </a:tblGrid>
              <a:tr h="1011421">
                <a:tc>
                  <a:txBody>
                    <a:bodyPr/>
                    <a:lstStyle/>
                    <a:p>
                      <a:pPr>
                        <a:lnSpc>
                          <a:spcPct val="150000"/>
                        </a:lnSpc>
                        <a:spcAft>
                          <a:spcPts val="0"/>
                        </a:spcAft>
                      </a:pPr>
                      <a:r>
                        <a:rPr lang="en-GB" sz="1050" dirty="0">
                          <a:effectLst>
                            <a:outerShdw blurRad="38100" dist="38100" dir="2700000" algn="tl">
                              <a:srgbClr val="000000">
                                <a:alpha val="43137"/>
                              </a:srgbClr>
                            </a:outerShdw>
                          </a:effectLst>
                        </a:rPr>
                        <a:t>Drug</a:t>
                      </a:r>
                      <a:endParaRPr lang="en-GB" sz="1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nSpc>
                          <a:spcPct val="150000"/>
                        </a:lnSpc>
                        <a:spcAft>
                          <a:spcPts val="0"/>
                        </a:spcAft>
                      </a:pPr>
                      <a:r>
                        <a:rPr lang="en-GB" sz="1000" dirty="0">
                          <a:effectLst>
                            <a:outerShdw blurRad="38100" dist="38100" dir="2700000" algn="tl">
                              <a:srgbClr val="000000">
                                <a:alpha val="43137"/>
                              </a:srgbClr>
                            </a:outerShdw>
                          </a:effectLst>
                        </a:rPr>
                        <a:t>Number exposed in activity survey</a:t>
                      </a:r>
                      <a:endParaRPr lang="en-GB" sz="1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nSpc>
                          <a:spcPct val="150000"/>
                        </a:lnSpc>
                        <a:spcAft>
                          <a:spcPts val="0"/>
                        </a:spcAft>
                      </a:pPr>
                      <a:r>
                        <a:rPr lang="en-GB" sz="1000" dirty="0">
                          <a:effectLst>
                            <a:outerShdw blurRad="38100" dist="38100" dir="2700000" algn="tl">
                              <a:srgbClr val="000000">
                                <a:alpha val="43137"/>
                              </a:srgbClr>
                            </a:outerShdw>
                          </a:effectLst>
                        </a:rPr>
                        <a:t>Estimated annual exposure</a:t>
                      </a:r>
                      <a:endParaRPr lang="en-GB" sz="1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nSpc>
                          <a:spcPct val="150000"/>
                        </a:lnSpc>
                        <a:spcAft>
                          <a:spcPts val="0"/>
                        </a:spcAft>
                      </a:pPr>
                      <a:r>
                        <a:rPr lang="en-GB" sz="1000" dirty="0">
                          <a:effectLst>
                            <a:outerShdw blurRad="38100" dist="38100" dir="2700000" algn="tl">
                              <a:srgbClr val="000000">
                                <a:alpha val="43137"/>
                              </a:srgbClr>
                            </a:outerShdw>
                          </a:effectLst>
                        </a:rPr>
                        <a:t>% of all cases</a:t>
                      </a:r>
                      <a:endParaRPr lang="en-GB" sz="1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nSpc>
                          <a:spcPct val="150000"/>
                        </a:lnSpc>
                        <a:spcAft>
                          <a:spcPts val="0"/>
                        </a:spcAft>
                      </a:pPr>
                      <a:r>
                        <a:rPr lang="en-GB" sz="1000" dirty="0">
                          <a:effectLst>
                            <a:outerShdw blurRad="38100" dist="38100" dir="2700000" algn="tl">
                              <a:srgbClr val="000000">
                                <a:alpha val="43137"/>
                              </a:srgbClr>
                            </a:outerShdw>
                          </a:effectLst>
                        </a:rPr>
                        <a:t>% of all cases receiving </a:t>
                      </a:r>
                      <a:r>
                        <a:rPr lang="en-GB" sz="1000" dirty="0" smtClean="0">
                          <a:effectLst>
                            <a:outerShdw blurRad="38100" dist="38100" dir="2700000" algn="tl">
                              <a:srgbClr val="000000">
                                <a:alpha val="43137"/>
                              </a:srgbClr>
                            </a:outerShdw>
                          </a:effectLst>
                        </a:rPr>
                        <a:t>antibiotic</a:t>
                      </a:r>
                      <a:endParaRPr lang="en-GB" sz="1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nSpc>
                          <a:spcPct val="150000"/>
                        </a:lnSpc>
                        <a:spcAft>
                          <a:spcPts val="0"/>
                        </a:spcAft>
                      </a:pPr>
                      <a:r>
                        <a:rPr lang="en-GB" sz="1000" dirty="0">
                          <a:effectLst>
                            <a:outerShdw blurRad="38100" dist="38100" dir="2700000" algn="tl">
                              <a:srgbClr val="000000">
                                <a:alpha val="43137"/>
                              </a:srgbClr>
                            </a:outerShdw>
                          </a:effectLst>
                        </a:rPr>
                        <a:t>% of total </a:t>
                      </a:r>
                      <a:r>
                        <a:rPr lang="en-GB" sz="1000" dirty="0" smtClean="0">
                          <a:effectLst>
                            <a:outerShdw blurRad="38100" dist="38100" dir="2700000" algn="tl">
                              <a:srgbClr val="000000">
                                <a:alpha val="43137"/>
                              </a:srgbClr>
                            </a:outerShdw>
                          </a:effectLst>
                        </a:rPr>
                        <a:t>antibiotic usage </a:t>
                      </a:r>
                      <a:r>
                        <a:rPr lang="en-GB" sz="800" dirty="0" smtClean="0">
                          <a:effectLst>
                            <a:outerShdw blurRad="38100" dist="38100" dir="2700000" algn="tl">
                              <a:srgbClr val="000000">
                                <a:alpha val="43137"/>
                              </a:srgbClr>
                            </a:outerShdw>
                          </a:effectLst>
                        </a:rPr>
                        <a:t>(</a:t>
                      </a:r>
                      <a:r>
                        <a:rPr lang="el-GR" sz="800" dirty="0" smtClean="0">
                          <a:effectLst>
                            <a:outerShdw blurRad="38100" dist="38100" dir="2700000" algn="tl">
                              <a:srgbClr val="000000">
                                <a:alpha val="43137"/>
                              </a:srgbClr>
                            </a:outerShdw>
                          </a:effectLst>
                        </a:rPr>
                        <a:t>Σ</a:t>
                      </a:r>
                      <a:r>
                        <a:rPr lang="en-GB" sz="800" dirty="0" smtClean="0">
                          <a:effectLst>
                            <a:outerShdw blurRad="38100" dist="38100" dir="2700000" algn="tl">
                              <a:srgbClr val="000000">
                                <a:alpha val="43137"/>
                              </a:srgbClr>
                            </a:outerShdw>
                          </a:effectLst>
                        </a:rPr>
                        <a:t> of </a:t>
                      </a:r>
                      <a:r>
                        <a:rPr lang="en-GB" sz="800" dirty="0">
                          <a:effectLst>
                            <a:outerShdw blurRad="38100" dist="38100" dir="2700000" algn="tl">
                              <a:srgbClr val="000000">
                                <a:alpha val="43137"/>
                              </a:srgbClr>
                            </a:outerShdw>
                          </a:effectLst>
                        </a:rPr>
                        <a:t>all; total &gt; total no of cases)</a:t>
                      </a:r>
                      <a:endParaRPr lang="en-GB" sz="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extLst>
                  <a:ext uri="{0D108BD9-81ED-4DB2-BD59-A6C34878D82A}">
                    <a16:rowId xmlns:a16="http://schemas.microsoft.com/office/drawing/2014/main" val="10000"/>
                  </a:ext>
                </a:extLst>
              </a:tr>
              <a:tr h="243384">
                <a:tc>
                  <a:txBody>
                    <a:bodyPr/>
                    <a:lstStyle/>
                    <a:p>
                      <a:pPr>
                        <a:lnSpc>
                          <a:spcPct val="150000"/>
                        </a:lnSpc>
                        <a:spcAft>
                          <a:spcPts val="0"/>
                        </a:spcAft>
                      </a:pPr>
                      <a:r>
                        <a:rPr lang="en-GB" sz="1050" b="1" dirty="0">
                          <a:effectLst>
                            <a:outerShdw blurRad="38100" dist="38100" dir="2700000" algn="tl">
                              <a:srgbClr val="000000">
                                <a:alpha val="43137"/>
                              </a:srgbClr>
                            </a:outerShdw>
                          </a:effectLst>
                        </a:rPr>
                        <a:t>At least 1 antibiotic used</a:t>
                      </a:r>
                      <a:endParaRPr lang="en-GB" sz="105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b="1" dirty="0">
                          <a:effectLst/>
                        </a:rPr>
                        <a:t>9,115</a:t>
                      </a:r>
                      <a:endParaRPr lang="en-GB"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b="1" dirty="0">
                          <a:effectLst/>
                        </a:rPr>
                        <a:t>1,787,360</a:t>
                      </a:r>
                      <a:endParaRPr lang="en-GB"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b="1" dirty="0">
                          <a:effectLst/>
                        </a:rPr>
                        <a:t>57.2%</a:t>
                      </a:r>
                      <a:endParaRPr lang="en-GB"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1"/>
                  </a:ext>
                </a:extLst>
              </a:tr>
              <a:tr h="243384">
                <a:tc>
                  <a:txBody>
                    <a:bodyPr/>
                    <a:lstStyle/>
                    <a:p>
                      <a:pPr>
                        <a:lnSpc>
                          <a:spcPct val="150000"/>
                        </a:lnSpc>
                        <a:spcAft>
                          <a:spcPts val="0"/>
                        </a:spcAft>
                      </a:pPr>
                      <a:r>
                        <a:rPr lang="en-GB" sz="1050" b="1" dirty="0">
                          <a:effectLst>
                            <a:outerShdw blurRad="38100" dist="38100" dir="2700000" algn="tl">
                              <a:srgbClr val="000000">
                                <a:alpha val="43137"/>
                              </a:srgbClr>
                            </a:outerShdw>
                          </a:effectLst>
                        </a:rPr>
                        <a:t>Co-</a:t>
                      </a:r>
                      <a:r>
                        <a:rPr lang="en-GB" sz="1050" b="1" dirty="0" err="1">
                          <a:effectLst>
                            <a:outerShdw blurRad="38100" dist="38100" dir="2700000" algn="tl">
                              <a:srgbClr val="000000">
                                <a:alpha val="43137"/>
                              </a:srgbClr>
                            </a:outerShdw>
                          </a:effectLst>
                        </a:rPr>
                        <a:t>amoxiclav</a:t>
                      </a:r>
                      <a:endParaRPr lang="en-GB" sz="105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2,716</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532,580</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17.0%</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29.8%</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21.6%</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extLst>
                  <a:ext uri="{0D108BD9-81ED-4DB2-BD59-A6C34878D82A}">
                    <a16:rowId xmlns:a16="http://schemas.microsoft.com/office/drawing/2014/main" val="10002"/>
                  </a:ext>
                </a:extLst>
              </a:tr>
              <a:tr h="243384">
                <a:tc>
                  <a:txBody>
                    <a:bodyPr/>
                    <a:lstStyle/>
                    <a:p>
                      <a:pPr>
                        <a:lnSpc>
                          <a:spcPct val="150000"/>
                        </a:lnSpc>
                        <a:spcAft>
                          <a:spcPts val="0"/>
                        </a:spcAft>
                      </a:pPr>
                      <a:r>
                        <a:rPr lang="en-GB" sz="1050" dirty="0" err="1">
                          <a:effectLst>
                            <a:outerShdw blurRad="38100" dist="38100" dir="2700000" algn="tl">
                              <a:srgbClr val="000000">
                                <a:alpha val="43137"/>
                              </a:srgbClr>
                            </a:outerShdw>
                          </a:effectLst>
                        </a:rPr>
                        <a:t>Flucloxacillin</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1,081</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211,973</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6.8%</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11.9%</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8.6%</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3"/>
                  </a:ext>
                </a:extLst>
              </a:tr>
              <a:tr h="243384">
                <a:tc>
                  <a:txBody>
                    <a:bodyPr/>
                    <a:lstStyle/>
                    <a:p>
                      <a:pPr>
                        <a:lnSpc>
                          <a:spcPct val="150000"/>
                        </a:lnSpc>
                        <a:spcAft>
                          <a:spcPts val="0"/>
                        </a:spcAft>
                      </a:pPr>
                      <a:r>
                        <a:rPr lang="en-GB" sz="1050" dirty="0">
                          <a:effectLst>
                            <a:outerShdw blurRad="38100" dist="38100" dir="2700000" algn="tl">
                              <a:srgbClr val="000000">
                                <a:alpha val="43137"/>
                              </a:srgbClr>
                            </a:outerShdw>
                          </a:effectLst>
                        </a:rPr>
                        <a:t>Piperacillin-</a:t>
                      </a:r>
                      <a:r>
                        <a:rPr lang="en-GB" sz="1050" dirty="0" err="1">
                          <a:effectLst>
                            <a:outerShdw blurRad="38100" dist="38100" dir="2700000" algn="tl">
                              <a:srgbClr val="000000">
                                <a:alpha val="43137"/>
                              </a:srgbClr>
                            </a:outerShdw>
                          </a:effectLst>
                        </a:rPr>
                        <a:t>tazobactam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144</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28,237</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0.9%</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1.6%</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1.1%</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4"/>
                  </a:ext>
                </a:extLst>
              </a:tr>
              <a:tr h="243384">
                <a:tc>
                  <a:txBody>
                    <a:bodyPr/>
                    <a:lstStyle/>
                    <a:p>
                      <a:pPr>
                        <a:lnSpc>
                          <a:spcPct val="150000"/>
                        </a:lnSpc>
                        <a:spcAft>
                          <a:spcPts val="0"/>
                        </a:spcAft>
                      </a:pPr>
                      <a:r>
                        <a:rPr lang="en-GB" sz="1050" dirty="0">
                          <a:effectLst>
                            <a:outerShdw blurRad="38100" dist="38100" dir="2700000" algn="tl">
                              <a:srgbClr val="000000">
                                <a:alpha val="43137"/>
                              </a:srgbClr>
                            </a:outerShdw>
                          </a:effectLst>
                        </a:rPr>
                        <a:t>Other penicillin</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248</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48,630</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1.6%</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2.7%</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2.0%</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5"/>
                  </a:ext>
                </a:extLst>
              </a:tr>
              <a:tr h="243384">
                <a:tc>
                  <a:txBody>
                    <a:bodyPr/>
                    <a:lstStyle/>
                    <a:p>
                      <a:pPr>
                        <a:lnSpc>
                          <a:spcPct val="150000"/>
                        </a:lnSpc>
                        <a:spcAft>
                          <a:spcPts val="0"/>
                        </a:spcAft>
                      </a:pPr>
                      <a:r>
                        <a:rPr lang="en-GB" sz="1050" dirty="0">
                          <a:effectLst>
                            <a:outerShdw blurRad="38100" dist="38100" dir="2700000" algn="tl">
                              <a:srgbClr val="000000">
                                <a:alpha val="43137"/>
                              </a:srgbClr>
                            </a:outerShdw>
                          </a:effectLst>
                        </a:rPr>
                        <a:t>Metronidazole</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1,388</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272,173</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8.7%</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15.2%</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11.0%</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6"/>
                  </a:ext>
                </a:extLst>
              </a:tr>
              <a:tr h="243384">
                <a:tc>
                  <a:txBody>
                    <a:bodyPr/>
                    <a:lstStyle/>
                    <a:p>
                      <a:pPr>
                        <a:lnSpc>
                          <a:spcPct val="150000"/>
                        </a:lnSpc>
                        <a:spcAft>
                          <a:spcPts val="0"/>
                        </a:spcAft>
                      </a:pPr>
                      <a:r>
                        <a:rPr lang="en-GB" sz="1050" dirty="0" err="1">
                          <a:effectLst>
                            <a:outerShdw blurRad="38100" dist="38100" dir="2700000" algn="tl">
                              <a:srgbClr val="000000">
                                <a:alpha val="43137"/>
                              </a:srgbClr>
                            </a:outerShdw>
                          </a:effectLst>
                        </a:rPr>
                        <a:t>Teicoplanin</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1,120</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219,621</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7.0%</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12.3%</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8.9%</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7"/>
                  </a:ext>
                </a:extLst>
              </a:tr>
              <a:tr h="243384">
                <a:tc>
                  <a:txBody>
                    <a:bodyPr/>
                    <a:lstStyle/>
                    <a:p>
                      <a:pPr>
                        <a:lnSpc>
                          <a:spcPct val="150000"/>
                        </a:lnSpc>
                        <a:spcAft>
                          <a:spcPts val="0"/>
                        </a:spcAft>
                      </a:pPr>
                      <a:r>
                        <a:rPr lang="en-GB" sz="1050" b="1" dirty="0">
                          <a:effectLst>
                            <a:outerShdw blurRad="38100" dist="38100" dir="2700000" algn="tl">
                              <a:srgbClr val="000000">
                                <a:alpha val="43137"/>
                              </a:srgbClr>
                            </a:outerShdw>
                          </a:effectLst>
                        </a:rPr>
                        <a:t>Gentamicin</a:t>
                      </a:r>
                      <a:endParaRPr lang="en-GB" sz="105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3,146</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616,899</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19.7%</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34.5%</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25.0%</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extLst>
                  <a:ext uri="{0D108BD9-81ED-4DB2-BD59-A6C34878D82A}">
                    <a16:rowId xmlns:a16="http://schemas.microsoft.com/office/drawing/2014/main" val="10008"/>
                  </a:ext>
                </a:extLst>
              </a:tr>
              <a:tr h="243384">
                <a:tc>
                  <a:txBody>
                    <a:bodyPr/>
                    <a:lstStyle/>
                    <a:p>
                      <a:pPr>
                        <a:lnSpc>
                          <a:spcPct val="150000"/>
                        </a:lnSpc>
                        <a:spcAft>
                          <a:spcPts val="0"/>
                        </a:spcAft>
                      </a:pPr>
                      <a:r>
                        <a:rPr lang="en-GB" sz="1050" dirty="0">
                          <a:effectLst>
                            <a:outerShdw blurRad="38100" dist="38100" dir="2700000" algn="tl">
                              <a:srgbClr val="000000">
                                <a:alpha val="43137"/>
                              </a:srgbClr>
                            </a:outerShdw>
                          </a:effectLst>
                        </a:rPr>
                        <a:t>Vancomycin</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90</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17,648</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0.6%</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1.0%</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0.7%</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09"/>
                  </a:ext>
                </a:extLst>
              </a:tr>
              <a:tr h="243384">
                <a:tc>
                  <a:txBody>
                    <a:bodyPr/>
                    <a:lstStyle/>
                    <a:p>
                      <a:pPr>
                        <a:lnSpc>
                          <a:spcPct val="150000"/>
                        </a:lnSpc>
                        <a:spcAft>
                          <a:spcPts val="0"/>
                        </a:spcAft>
                      </a:pPr>
                      <a:r>
                        <a:rPr lang="en-GB" sz="1050" b="1" dirty="0">
                          <a:effectLst>
                            <a:outerShdw blurRad="38100" dist="38100" dir="2700000" algn="tl">
                              <a:srgbClr val="000000">
                                <a:alpha val="43137"/>
                              </a:srgbClr>
                            </a:outerShdw>
                          </a:effectLst>
                        </a:rPr>
                        <a:t>Cefuroxime</a:t>
                      </a:r>
                      <a:endParaRPr lang="en-GB" sz="105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2,163</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424,143</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13.6%</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23.7%</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tc>
                  <a:txBody>
                    <a:bodyPr/>
                    <a:lstStyle/>
                    <a:p>
                      <a:pPr algn="r">
                        <a:lnSpc>
                          <a:spcPct val="150000"/>
                        </a:lnSpc>
                        <a:spcAft>
                          <a:spcPts val="0"/>
                        </a:spcAft>
                      </a:pPr>
                      <a:r>
                        <a:rPr lang="en-GB" sz="1050" b="0" dirty="0">
                          <a:effectLst>
                            <a:outerShdw blurRad="38100" dist="38100" dir="2700000" algn="tl">
                              <a:srgbClr val="000000">
                                <a:alpha val="43137"/>
                              </a:srgbClr>
                            </a:outerShdw>
                          </a:effectLst>
                        </a:rPr>
                        <a:t>17.2%</a:t>
                      </a:r>
                      <a:endParaRPr lang="en-GB" sz="1050" b="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ctr"/>
                </a:tc>
                <a:extLst>
                  <a:ext uri="{0D108BD9-81ED-4DB2-BD59-A6C34878D82A}">
                    <a16:rowId xmlns:a16="http://schemas.microsoft.com/office/drawing/2014/main" val="10010"/>
                  </a:ext>
                </a:extLst>
              </a:tr>
              <a:tr h="243384">
                <a:tc>
                  <a:txBody>
                    <a:bodyPr/>
                    <a:lstStyle/>
                    <a:p>
                      <a:pPr>
                        <a:lnSpc>
                          <a:spcPct val="150000"/>
                        </a:lnSpc>
                        <a:spcAft>
                          <a:spcPts val="0"/>
                        </a:spcAft>
                      </a:pPr>
                      <a:r>
                        <a:rPr lang="en-GB" sz="1050">
                          <a:effectLst>
                            <a:outerShdw blurRad="38100" dist="38100" dir="2700000" algn="tl">
                              <a:srgbClr val="000000">
                                <a:alpha val="43137"/>
                              </a:srgbClr>
                            </a:outerShdw>
                          </a:effectLst>
                        </a:rPr>
                        <a:t>Other cephalosporin</a:t>
                      </a:r>
                      <a:endParaRPr lang="en-GB" sz="105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135</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a:effectLst/>
                        </a:rPr>
                        <a:t>26,472</a:t>
                      </a:r>
                      <a:endParaRPr lang="en-GB"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0.8%</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1.5%</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1.1%</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11"/>
                  </a:ext>
                </a:extLst>
              </a:tr>
              <a:tr h="243384">
                <a:tc>
                  <a:txBody>
                    <a:bodyPr/>
                    <a:lstStyle/>
                    <a:p>
                      <a:pPr>
                        <a:lnSpc>
                          <a:spcPct val="150000"/>
                        </a:lnSpc>
                        <a:spcAft>
                          <a:spcPts val="0"/>
                        </a:spcAft>
                      </a:pPr>
                      <a:r>
                        <a:rPr lang="en-GB" sz="1050" dirty="0">
                          <a:effectLst>
                            <a:outerShdw blurRad="38100" dist="38100" dir="2700000" algn="tl">
                              <a:srgbClr val="000000">
                                <a:alpha val="43137"/>
                              </a:srgbClr>
                            </a:outerShdw>
                          </a:effectLst>
                        </a:rPr>
                        <a:t>Other</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364</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71,377</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2.3%</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4.0%</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tc>
                  <a:txBody>
                    <a:bodyPr/>
                    <a:lstStyle/>
                    <a:p>
                      <a:pPr algn="r">
                        <a:lnSpc>
                          <a:spcPct val="150000"/>
                        </a:lnSpc>
                        <a:spcAft>
                          <a:spcPts val="0"/>
                        </a:spcAft>
                      </a:pPr>
                      <a:r>
                        <a:rPr lang="en-GB" sz="1050" dirty="0">
                          <a:effectLst/>
                        </a:rPr>
                        <a:t>2.9%</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213" marR="49213" marT="0" marB="0" anchor="b"/>
                </a:tc>
                <a:extLst>
                  <a:ext uri="{0D108BD9-81ED-4DB2-BD59-A6C34878D82A}">
                    <a16:rowId xmlns:a16="http://schemas.microsoft.com/office/drawing/2014/main" val="10012"/>
                  </a:ext>
                </a:extLst>
              </a:tr>
            </a:tbl>
          </a:graphicData>
        </a:graphic>
      </p:graphicFrame>
      <p:sp>
        <p:nvSpPr>
          <p:cNvPr id="13" name="Oval 12"/>
          <p:cNvSpPr/>
          <p:nvPr/>
        </p:nvSpPr>
        <p:spPr>
          <a:xfrm>
            <a:off x="9571773" y="788406"/>
            <a:ext cx="900000" cy="900000"/>
          </a:xfrm>
          <a:prstGeom prst="ellipse">
            <a:avLst/>
          </a:prstGeom>
          <a:blipFill rotWithShape="1">
            <a:blip r:embed="rId4"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5">
              <a:tint val="50000"/>
              <a:hueOff val="-13498612"/>
              <a:satOff val="-42199"/>
              <a:lumOff val="-2838"/>
              <a:alphaOff val="0"/>
            </a:schemeClr>
          </a:effectRef>
          <a:fontRef idx="minor">
            <a:schemeClr val="lt1">
              <a:hueOff val="0"/>
              <a:satOff val="0"/>
              <a:lumOff val="0"/>
              <a:alphaOff val="0"/>
            </a:schemeClr>
          </a:fontRef>
        </p:style>
      </p:sp>
      <p:sp>
        <p:nvSpPr>
          <p:cNvPr id="14" name="Oval 13"/>
          <p:cNvSpPr/>
          <p:nvPr/>
        </p:nvSpPr>
        <p:spPr>
          <a:xfrm>
            <a:off x="10644359" y="788406"/>
            <a:ext cx="911505" cy="911505"/>
          </a:xfrm>
          <a:prstGeom prst="ellipse">
            <a:avLst/>
          </a:prstGeom>
          <a:blipFill rotWithShape="1">
            <a:blip r:embed="rId5"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5">
              <a:tint val="50000"/>
              <a:hueOff val="-6749306"/>
              <a:satOff val="-21099"/>
              <a:lumOff val="-1419"/>
              <a:alphaOff val="0"/>
            </a:schemeClr>
          </a:effectRef>
          <a:fontRef idx="minor">
            <a:schemeClr val="lt1">
              <a:hueOff val="0"/>
              <a:satOff val="0"/>
              <a:lumOff val="0"/>
              <a:alphaOff val="0"/>
            </a:schemeClr>
          </a:fontRef>
        </p:style>
      </p:sp>
      <p:sp>
        <p:nvSpPr>
          <p:cNvPr id="8" name="Oval 7"/>
          <p:cNvSpPr/>
          <p:nvPr/>
        </p:nvSpPr>
        <p:spPr>
          <a:xfrm>
            <a:off x="8193973" y="2410692"/>
            <a:ext cx="285008" cy="819396"/>
          </a:xfrm>
          <a:prstGeom prst="ellipse">
            <a:avLst/>
          </a:prstGeom>
          <a:noFill/>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8775072" y="2410692"/>
            <a:ext cx="285008" cy="819396"/>
          </a:xfrm>
          <a:prstGeom prst="ellipse">
            <a:avLst/>
          </a:prstGeom>
          <a:noFill/>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rot="2959149">
            <a:off x="7980213" y="4700648"/>
            <a:ext cx="285008" cy="819396"/>
          </a:xfrm>
          <a:prstGeom prst="ellipse">
            <a:avLst/>
          </a:prstGeom>
          <a:noFill/>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rot="2959149">
            <a:off x="8525687" y="4724398"/>
            <a:ext cx="285008" cy="819396"/>
          </a:xfrm>
          <a:prstGeom prst="ellipse">
            <a:avLst/>
          </a:prstGeom>
          <a:noFill/>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651072" y="3289454"/>
            <a:ext cx="5400000" cy="252000"/>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0" name="Rectangle 19"/>
          <p:cNvSpPr/>
          <p:nvPr/>
        </p:nvSpPr>
        <p:spPr>
          <a:xfrm>
            <a:off x="656758" y="4747722"/>
            <a:ext cx="5400000" cy="252000"/>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1" name="Rectangle 20"/>
          <p:cNvSpPr/>
          <p:nvPr/>
        </p:nvSpPr>
        <p:spPr>
          <a:xfrm>
            <a:off x="649035" y="5245153"/>
            <a:ext cx="5400000" cy="252000"/>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4627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bg/>
                                          </p:spTgt>
                                        </p:tgtEl>
                                        <p:attrNameLst>
                                          <p:attrName>style.visibility</p:attrName>
                                        </p:attrNameLst>
                                      </p:cBhvr>
                                      <p:to>
                                        <p:strVal val="visible"/>
                                      </p:to>
                                    </p:set>
                                    <p:animEffect transition="in" filter="fade">
                                      <p:cBhvr>
                                        <p:cTn id="34" dur="500"/>
                                        <p:tgtEl>
                                          <p:spTgt spid="29">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Effect transition="in" filter="fade">
                                      <p:cBhvr>
                                        <p:cTn id="40" dur="500"/>
                                        <p:tgtEl>
                                          <p:spTgt spid="29">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heel(1)">
                                      <p:cBhvr>
                                        <p:cTn id="57" dur="1000"/>
                                        <p:tgtEl>
                                          <p:spTgt spid="16"/>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heel(1)">
                                      <p:cBhvr>
                                        <p:cTn id="60" dur="1000"/>
                                        <p:tgtEl>
                                          <p:spTgt spid="8"/>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heel(1)">
                                      <p:cBhvr>
                                        <p:cTn id="63" dur="1000"/>
                                        <p:tgtEl>
                                          <p:spTgt spid="18"/>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heel(1)">
                                      <p:cBhvr>
                                        <p:cTn id="6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animBg="1"/>
      <p:bldP spid="29" grpId="0" build="p" animBg="1"/>
      <p:bldP spid="4" grpId="0" animBg="1"/>
      <p:bldP spid="11" grpId="0" animBg="1"/>
      <p:bldP spid="8"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453367"/>
            <a:ext cx="10972800" cy="828676"/>
          </a:xfrm>
        </p:spPr>
        <p:txBody>
          <a:bodyPr>
            <a:normAutofit/>
          </a:bodyPr>
          <a:lstStyle/>
          <a:p>
            <a:r>
              <a:rPr lang="en-US" sz="3200" b="1" smtClean="0">
                <a:effectLst>
                  <a:outerShdw blurRad="38100" dist="38100" dir="2700000" algn="tl">
                    <a:srgbClr val="000000">
                      <a:alpha val="43137"/>
                    </a:srgbClr>
                  </a:outerShdw>
                </a:effectLst>
              </a:rPr>
              <a:t>Antibiotics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1" y="1227042"/>
            <a:ext cx="5375564"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Use by specialty</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81503" y="1227042"/>
            <a:ext cx="5389033" cy="639763"/>
          </a:xfrm>
        </p:spPr>
        <p:style>
          <a:lnRef idx="1">
            <a:schemeClr val="accent4"/>
          </a:lnRef>
          <a:fillRef idx="2">
            <a:schemeClr val="accent4"/>
          </a:fillRef>
          <a:effectRef idx="1">
            <a:schemeClr val="accent4"/>
          </a:effectRef>
          <a:fontRef idx="minor">
            <a:schemeClr val="dk1"/>
          </a:fontRef>
        </p:style>
        <p:txBody>
          <a:bodyPr lIns="108000" tIns="0" rIns="72000" bIns="36000" anchor="ctr"/>
          <a:lstStyle/>
          <a:p>
            <a:pPr>
              <a:lnSpc>
                <a:spcPts val="2500"/>
              </a:lnSpc>
              <a:spcBef>
                <a:spcPts val="0"/>
              </a:spcBef>
            </a:pPr>
            <a:r>
              <a:rPr lang="en-GB" sz="2200" b="1" dirty="0" smtClean="0">
                <a:solidFill>
                  <a:srgbClr val="50ABBF"/>
                </a:solidFill>
                <a:effectLst>
                  <a:outerShdw blurRad="38100" dist="38100" dir="2700000" algn="tl">
                    <a:srgbClr val="000000">
                      <a:alpha val="43137"/>
                    </a:srgbClr>
                  </a:outerShdw>
                </a:effectLst>
                <a:ea typeface="+mj-ea"/>
              </a:rPr>
              <a:t>Individual antibiotic use</a:t>
            </a:r>
          </a:p>
          <a:p>
            <a:pPr>
              <a:lnSpc>
                <a:spcPts val="2500"/>
              </a:lnSpc>
              <a:spcBef>
                <a:spcPts val="0"/>
              </a:spcBef>
            </a:pPr>
            <a:r>
              <a:rPr lang="en-GB" sz="2200" b="1" dirty="0">
                <a:solidFill>
                  <a:srgbClr val="50ABBF"/>
                </a:solidFill>
                <a:effectLst>
                  <a:outerShdw blurRad="38100" dist="38100" dir="2700000" algn="tl">
                    <a:srgbClr val="000000">
                      <a:alpha val="43137"/>
                    </a:srgbClr>
                  </a:outerShdw>
                </a:effectLst>
                <a:ea typeface="+mj-ea"/>
              </a:rPr>
              <a:t>b</a:t>
            </a:r>
            <a:r>
              <a:rPr lang="en-GB" sz="2200" b="1" dirty="0" smtClean="0">
                <a:solidFill>
                  <a:srgbClr val="50ABBF"/>
                </a:solidFill>
                <a:effectLst>
                  <a:outerShdw blurRad="38100" dist="38100" dir="2700000" algn="tl">
                    <a:srgbClr val="000000">
                      <a:alpha val="43137"/>
                    </a:srgbClr>
                  </a:outerShdw>
                </a:effectLst>
                <a:ea typeface="+mj-ea"/>
              </a:rPr>
              <a:t>y specialty</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1" y="1961418"/>
            <a:ext cx="5375564" cy="404669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69617" y="1961418"/>
            <a:ext cx="5389033" cy="404669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3" name="Oval 12"/>
          <p:cNvSpPr/>
          <p:nvPr/>
        </p:nvSpPr>
        <p:spPr>
          <a:xfrm>
            <a:off x="9595523" y="788406"/>
            <a:ext cx="900000" cy="900000"/>
          </a:xfrm>
          <a:prstGeom prst="ellipse">
            <a:avLst/>
          </a:prstGeom>
          <a:blipFill rotWithShape="1">
            <a:blip r:embed="rId3"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5">
              <a:tint val="50000"/>
              <a:hueOff val="-13498612"/>
              <a:satOff val="-42199"/>
              <a:lumOff val="-2838"/>
              <a:alphaOff val="0"/>
            </a:schemeClr>
          </a:effectRef>
          <a:fontRef idx="minor">
            <a:schemeClr val="lt1">
              <a:hueOff val="0"/>
              <a:satOff val="0"/>
              <a:lumOff val="0"/>
              <a:alphaOff val="0"/>
            </a:schemeClr>
          </a:fontRef>
        </p:style>
      </p:sp>
      <p:pic>
        <p:nvPicPr>
          <p:cNvPr id="5" name="Picture 4"/>
          <p:cNvPicPr>
            <a:picLocks noChangeAspect="1"/>
          </p:cNvPicPr>
          <p:nvPr/>
        </p:nvPicPr>
        <p:blipFill>
          <a:blip r:embed="rId4"/>
          <a:stretch>
            <a:fillRect/>
          </a:stretch>
        </p:blipFill>
        <p:spPr>
          <a:xfrm>
            <a:off x="831273" y="1984469"/>
            <a:ext cx="4809506" cy="3952398"/>
          </a:xfrm>
          <a:prstGeom prst="rect">
            <a:avLst/>
          </a:prstGeom>
        </p:spPr>
      </p:pic>
      <p:sp>
        <p:nvSpPr>
          <p:cNvPr id="20" name="Oval 19"/>
          <p:cNvSpPr/>
          <p:nvPr/>
        </p:nvSpPr>
        <p:spPr>
          <a:xfrm>
            <a:off x="10602580" y="792679"/>
            <a:ext cx="900000" cy="900000"/>
          </a:xfrm>
          <a:prstGeom prst="ellipse">
            <a:avLst/>
          </a:prstGeom>
          <a:blipFill rotWithShape="1">
            <a:blip r:embed="rId5"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5">
              <a:tint val="50000"/>
              <a:hueOff val="-13498612"/>
              <a:satOff val="-42199"/>
              <a:lumOff val="-2838"/>
              <a:alphaOff val="0"/>
            </a:schemeClr>
          </a:effectRef>
          <a:fontRef idx="minor">
            <a:schemeClr val="lt1">
              <a:hueOff val="0"/>
              <a:satOff val="0"/>
              <a:lumOff val="0"/>
              <a:alphaOff val="0"/>
            </a:schemeClr>
          </a:fontRef>
        </p:style>
      </p:sp>
      <p:pic>
        <p:nvPicPr>
          <p:cNvPr id="2" name="Picture 1"/>
          <p:cNvPicPr>
            <a:picLocks noChangeAspect="1"/>
          </p:cNvPicPr>
          <p:nvPr/>
        </p:nvPicPr>
        <p:blipFill>
          <a:blip r:embed="rId6"/>
          <a:stretch>
            <a:fillRect/>
          </a:stretch>
        </p:blipFill>
        <p:spPr>
          <a:xfrm>
            <a:off x="6177397" y="2024545"/>
            <a:ext cx="5377138" cy="3920068"/>
          </a:xfrm>
          <a:prstGeom prst="rect">
            <a:avLst/>
          </a:prstGeom>
        </p:spPr>
      </p:pic>
    </p:spTree>
    <p:extLst>
      <p:ext uri="{BB962C8B-B14F-4D97-AF65-F5344CB8AC3E}">
        <p14:creationId xmlns:p14="http://schemas.microsoft.com/office/powerpoint/2010/main" val="8620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bg/>
                                          </p:spTgt>
                                        </p:tgtEl>
                                        <p:attrNameLst>
                                          <p:attrName>style.visibility</p:attrName>
                                        </p:attrNameLst>
                                      </p:cBhvr>
                                      <p:to>
                                        <p:strVal val="visible"/>
                                      </p:to>
                                    </p:set>
                                    <p:animEffect transition="in" filter="fade">
                                      <p:cBhvr>
                                        <p:cTn id="27" dur="500"/>
                                        <p:tgtEl>
                                          <p:spTgt spid="29">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xEl>
                                              <p:pRg st="0" end="0"/>
                                            </p:txEl>
                                          </p:spTgt>
                                        </p:tgtEl>
                                        <p:attrNameLst>
                                          <p:attrName>style.visibility</p:attrName>
                                        </p:attrNameLst>
                                      </p:cBhvr>
                                      <p:to>
                                        <p:strVal val="visible"/>
                                      </p:to>
                                    </p:set>
                                    <p:animEffect transition="in" filter="fade">
                                      <p:cBhvr>
                                        <p:cTn id="30" dur="500"/>
                                        <p:tgtEl>
                                          <p:spTgt spid="29">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xEl>
                                              <p:pRg st="1" end="1"/>
                                            </p:txEl>
                                          </p:spTgt>
                                        </p:tgtEl>
                                        <p:attrNameLst>
                                          <p:attrName>style.visibility</p:attrName>
                                        </p:attrNameLst>
                                      </p:cBhvr>
                                      <p:to>
                                        <p:strVal val="visible"/>
                                      </p:to>
                                    </p:set>
                                    <p:animEffect transition="in" filter="fade">
                                      <p:cBhvr>
                                        <p:cTn id="33" dur="500"/>
                                        <p:tgtEl>
                                          <p:spTgt spid="29">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uiExpand="1" build="p" animBg="1"/>
      <p:bldP spid="4"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Local anaesthetics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Overall use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r>
              <a:rPr lang="en-GB" sz="2200" b="1" dirty="0" smtClean="0">
                <a:solidFill>
                  <a:srgbClr val="50ABBF"/>
                </a:solidFill>
                <a:effectLst>
                  <a:outerShdw blurRad="38100" dist="38100" dir="2700000" algn="tl">
                    <a:srgbClr val="000000">
                      <a:alpha val="43137"/>
                    </a:srgbClr>
                  </a:outerShdw>
                </a:effectLst>
                <a:ea typeface="+mj-ea"/>
              </a:rPr>
              <a:t>Use by intended conscious level</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2267667871"/>
              </p:ext>
            </p:extLst>
          </p:nvPr>
        </p:nvGraphicFramePr>
        <p:xfrm>
          <a:off x="696806" y="2313051"/>
          <a:ext cx="5219999" cy="3368105"/>
        </p:xfrm>
        <a:graphic>
          <a:graphicData uri="http://schemas.openxmlformats.org/drawingml/2006/table">
            <a:tbl>
              <a:tblPr firstRow="1" firstCol="1" bandRow="1">
                <a:tableStyleId>{F5AB1C69-6EDB-4FF4-983F-18BD219EF322}</a:tableStyleId>
              </a:tblPr>
              <a:tblGrid>
                <a:gridCol w="1358869">
                  <a:extLst>
                    <a:ext uri="{9D8B030D-6E8A-4147-A177-3AD203B41FA5}">
                      <a16:colId xmlns:a16="http://schemas.microsoft.com/office/drawing/2014/main" val="20000"/>
                    </a:ext>
                  </a:extLst>
                </a:gridCol>
                <a:gridCol w="827385">
                  <a:extLst>
                    <a:ext uri="{9D8B030D-6E8A-4147-A177-3AD203B41FA5}">
                      <a16:colId xmlns:a16="http://schemas.microsoft.com/office/drawing/2014/main" val="20001"/>
                    </a:ext>
                  </a:extLst>
                </a:gridCol>
                <a:gridCol w="827384">
                  <a:extLst>
                    <a:ext uri="{9D8B030D-6E8A-4147-A177-3AD203B41FA5}">
                      <a16:colId xmlns:a16="http://schemas.microsoft.com/office/drawing/2014/main" val="20002"/>
                    </a:ext>
                  </a:extLst>
                </a:gridCol>
                <a:gridCol w="563581">
                  <a:extLst>
                    <a:ext uri="{9D8B030D-6E8A-4147-A177-3AD203B41FA5}">
                      <a16:colId xmlns:a16="http://schemas.microsoft.com/office/drawing/2014/main" val="20003"/>
                    </a:ext>
                  </a:extLst>
                </a:gridCol>
                <a:gridCol w="743447">
                  <a:extLst>
                    <a:ext uri="{9D8B030D-6E8A-4147-A177-3AD203B41FA5}">
                      <a16:colId xmlns:a16="http://schemas.microsoft.com/office/drawing/2014/main" val="20004"/>
                    </a:ext>
                  </a:extLst>
                </a:gridCol>
                <a:gridCol w="899333">
                  <a:extLst>
                    <a:ext uri="{9D8B030D-6E8A-4147-A177-3AD203B41FA5}">
                      <a16:colId xmlns:a16="http://schemas.microsoft.com/office/drawing/2014/main" val="20005"/>
                    </a:ext>
                  </a:extLst>
                </a:gridCol>
              </a:tblGrid>
              <a:tr h="953630">
                <a:tc>
                  <a:txBody>
                    <a:bodyPr/>
                    <a:lstStyle/>
                    <a:p>
                      <a:pPr>
                        <a:lnSpc>
                          <a:spcPct val="100000"/>
                        </a:lnSpc>
                        <a:spcAft>
                          <a:spcPts val="0"/>
                        </a:spcAft>
                      </a:pPr>
                      <a:r>
                        <a:rPr lang="en-GB" sz="1100" dirty="0">
                          <a:effectLst>
                            <a:outerShdw blurRad="38100" dist="38100" dir="2700000" algn="tl">
                              <a:srgbClr val="000000">
                                <a:alpha val="43137"/>
                              </a:srgbClr>
                            </a:outerShdw>
                          </a:effectLst>
                        </a:rPr>
                        <a:t>Drug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3600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3600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3600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 receiving </a:t>
                      </a:r>
                      <a:r>
                        <a:rPr lang="en-GB" sz="1100" dirty="0" smtClean="0">
                          <a:effectLst>
                            <a:outerShdw blurRad="38100" dist="38100" dir="2700000" algn="tl">
                              <a:srgbClr val="000000">
                                <a:alpha val="43137"/>
                              </a:srgbClr>
                            </a:outerShdw>
                          </a:effectLst>
                        </a:rPr>
                        <a:t>LA</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3600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total </a:t>
                      </a:r>
                      <a:r>
                        <a:rPr lang="en-GB" sz="1100" dirty="0" smtClean="0">
                          <a:effectLst>
                            <a:outerShdw blurRad="38100" dist="38100" dir="2700000" algn="tl">
                              <a:srgbClr val="000000">
                                <a:alpha val="43137"/>
                              </a:srgbClr>
                            </a:outerShdw>
                          </a:effectLst>
                        </a:rPr>
                        <a:t>LA usage   </a:t>
                      </a:r>
                      <a:r>
                        <a:rPr lang="en-GB" sz="900" dirty="0" smtClean="0">
                          <a:effectLst>
                            <a:outerShdw blurRad="38100" dist="38100" dir="2700000" algn="tl">
                              <a:srgbClr val="000000">
                                <a:alpha val="43137"/>
                              </a:srgbClr>
                            </a:outerShdw>
                          </a:effectLst>
                        </a:rPr>
                        <a:t>(</a:t>
                      </a:r>
                      <a:r>
                        <a:rPr lang="el-GR" sz="900" dirty="0" smtClean="0">
                          <a:effectLst>
                            <a:outerShdw blurRad="38100" dist="38100" dir="2700000" algn="tl">
                              <a:srgbClr val="000000">
                                <a:alpha val="43137"/>
                              </a:srgbClr>
                            </a:outerShdw>
                          </a:effectLst>
                        </a:rPr>
                        <a:t>Σ</a:t>
                      </a:r>
                      <a:r>
                        <a:rPr lang="en-GB" sz="900" dirty="0" smtClean="0">
                          <a:effectLst>
                            <a:outerShdw blurRad="38100" dist="38100" dir="2700000" algn="tl">
                              <a:srgbClr val="000000">
                                <a:alpha val="43137"/>
                              </a:srgbClr>
                            </a:outerShdw>
                          </a:effectLst>
                        </a:rPr>
                        <a:t> of </a:t>
                      </a:r>
                      <a:r>
                        <a:rPr lang="en-GB" sz="900" dirty="0">
                          <a:effectLst>
                            <a:outerShdw blurRad="38100" dist="38100" dir="2700000" algn="tl">
                              <a:srgbClr val="000000">
                                <a:alpha val="43137"/>
                              </a:srgbClr>
                            </a:outerShdw>
                          </a:effectLst>
                        </a:rPr>
                        <a:t>all; total &gt; total no of cases)</a:t>
                      </a:r>
                      <a:endParaRPr lang="en-GB" sz="9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36000" marT="0" marB="0" anchor="ctr"/>
                </a:tc>
                <a:extLst>
                  <a:ext uri="{0D108BD9-81ED-4DB2-BD59-A6C34878D82A}">
                    <a16:rowId xmlns:a16="http://schemas.microsoft.com/office/drawing/2014/main" val="10000"/>
                  </a:ext>
                </a:extLst>
              </a:tr>
              <a:tr h="402795">
                <a:tc>
                  <a:txBody>
                    <a:bodyPr/>
                    <a:lstStyle/>
                    <a:p>
                      <a:pPr>
                        <a:lnSpc>
                          <a:spcPct val="100000"/>
                        </a:lnSpc>
                        <a:spcAft>
                          <a:spcPts val="0"/>
                        </a:spcAft>
                      </a:pPr>
                      <a:r>
                        <a:rPr lang="en-GB" sz="1100" b="1" dirty="0">
                          <a:effectLst>
                            <a:outerShdw blurRad="38100" dist="38100" dir="2700000" algn="tl">
                              <a:srgbClr val="000000">
                                <a:alpha val="43137"/>
                              </a:srgbClr>
                            </a:outerShdw>
                          </a:effectLst>
                        </a:rPr>
                        <a:t>At least 1 local anaesthetic used</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11,831</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2,319,941</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74.2%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35280">
                <a:tc>
                  <a:txBody>
                    <a:bodyPr/>
                    <a:lstStyle/>
                    <a:p>
                      <a:pPr>
                        <a:lnSpc>
                          <a:spcPct val="100000"/>
                        </a:lnSpc>
                        <a:spcAft>
                          <a:spcPts val="0"/>
                        </a:spcAft>
                      </a:pPr>
                      <a:r>
                        <a:rPr lang="en-GB" sz="1100" dirty="0">
                          <a:effectLst>
                            <a:outerShdw blurRad="38100" dist="38100" dir="2700000" algn="tl">
                              <a:srgbClr val="000000">
                                <a:alpha val="43137"/>
                              </a:srgbClr>
                            </a:outerShdw>
                          </a:effectLst>
                        </a:rPr>
                        <a:t>Lidocaine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4,951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970,842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31.1%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41.8%</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33.3%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35280">
                <a:tc>
                  <a:txBody>
                    <a:bodyPr/>
                    <a:lstStyle/>
                    <a:p>
                      <a:pPr>
                        <a:lnSpc>
                          <a:spcPct val="100000"/>
                        </a:lnSpc>
                        <a:spcAft>
                          <a:spcPts val="0"/>
                        </a:spcAft>
                      </a:pPr>
                      <a:r>
                        <a:rPr lang="en-GB" sz="1100" dirty="0">
                          <a:effectLst>
                            <a:outerShdw blurRad="38100" dist="38100" dir="2700000" algn="tl">
                              <a:srgbClr val="000000">
                                <a:alpha val="43137"/>
                              </a:srgbClr>
                            </a:outerShdw>
                          </a:effectLst>
                        </a:rPr>
                        <a:t>Bupivacaine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5,092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998,490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31.9%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43.0%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34.2%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35280">
                <a:tc>
                  <a:txBody>
                    <a:bodyPr/>
                    <a:lstStyle/>
                    <a:p>
                      <a:pPr>
                        <a:lnSpc>
                          <a:spcPct val="100000"/>
                        </a:lnSpc>
                        <a:spcAft>
                          <a:spcPts val="0"/>
                        </a:spcAft>
                      </a:pPr>
                      <a:r>
                        <a:rPr lang="en-GB" sz="1100" dirty="0" err="1">
                          <a:effectLst>
                            <a:outerShdw blurRad="38100" dist="38100" dir="2700000" algn="tl">
                              <a:srgbClr val="000000">
                                <a:alpha val="43137"/>
                              </a:srgbClr>
                            </a:outerShdw>
                          </a:effectLst>
                        </a:rPr>
                        <a:t>Levobupivacaine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3,954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775,340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24.8%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33.4%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26.6%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35280">
                <a:tc>
                  <a:txBody>
                    <a:bodyPr/>
                    <a:lstStyle/>
                    <a:p>
                      <a:pPr>
                        <a:lnSpc>
                          <a:spcPct val="100000"/>
                        </a:lnSpc>
                        <a:spcAft>
                          <a:spcPts val="0"/>
                        </a:spcAft>
                      </a:pPr>
                      <a:r>
                        <a:rPr lang="en-GB" sz="1100" dirty="0" err="1">
                          <a:effectLst>
                            <a:outerShdw blurRad="38100" dist="38100" dir="2700000" algn="tl">
                              <a:srgbClr val="000000">
                                <a:alpha val="43137"/>
                              </a:srgbClr>
                            </a:outerShdw>
                          </a:effectLst>
                        </a:rPr>
                        <a:t>Ropivacaine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302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59,219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2.0%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35280">
                <a:tc>
                  <a:txBody>
                    <a:bodyPr/>
                    <a:lstStyle/>
                    <a:p>
                      <a:pPr>
                        <a:lnSpc>
                          <a:spcPct val="100000"/>
                        </a:lnSpc>
                        <a:spcAft>
                          <a:spcPts val="0"/>
                        </a:spcAft>
                      </a:pPr>
                      <a:r>
                        <a:rPr lang="en-GB" sz="1100" dirty="0" err="1">
                          <a:effectLst>
                            <a:outerShdw blurRad="38100" dist="38100" dir="2700000" algn="tl">
                              <a:srgbClr val="000000">
                                <a:alpha val="43137"/>
                              </a:srgbClr>
                            </a:outerShdw>
                          </a:effectLst>
                        </a:rPr>
                        <a:t>Prilocaine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103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20,197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0.9%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35280">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469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91,966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4.0%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14" name="Oval 13"/>
          <p:cNvSpPr/>
          <p:nvPr/>
        </p:nvSpPr>
        <p:spPr>
          <a:xfrm>
            <a:off x="10599649" y="906257"/>
            <a:ext cx="911505" cy="911505"/>
          </a:xfrm>
          <a:prstGeom prst="ellipse">
            <a:avLst/>
          </a:prstGeom>
          <a:blipFill rotWithShape="1">
            <a:blip r:embed="rId3"/>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5">
              <a:tint val="50000"/>
              <a:hueOff val="-13498612"/>
              <a:satOff val="-42199"/>
              <a:lumOff val="-2838"/>
              <a:alphaOff val="0"/>
            </a:schemeClr>
          </a:effectRef>
          <a:fontRef idx="minor">
            <a:schemeClr val="lt1">
              <a:hueOff val="0"/>
              <a:satOff val="0"/>
              <a:lumOff val="0"/>
              <a:alphaOff val="0"/>
            </a:schemeClr>
          </a:fontRef>
        </p:style>
      </p:sp>
      <p:sp>
        <p:nvSpPr>
          <p:cNvPr id="15" name="Oval 14"/>
          <p:cNvSpPr/>
          <p:nvPr/>
        </p:nvSpPr>
        <p:spPr>
          <a:xfrm>
            <a:off x="5005300" y="900627"/>
            <a:ext cx="911505" cy="911505"/>
          </a:xfrm>
          <a:prstGeom prst="ellipse">
            <a:avLst/>
          </a:prstGeom>
          <a:blipFill rotWithShape="1">
            <a:blip r:embed="rId4"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3">
              <a:tint val="50000"/>
              <a:hueOff val="-4314080"/>
              <a:satOff val="40282"/>
              <a:lumOff val="7379"/>
              <a:alphaOff val="0"/>
            </a:schemeClr>
          </a:effectRef>
          <a:fontRef idx="minor">
            <a:schemeClr val="lt1">
              <a:hueOff val="0"/>
              <a:satOff val="0"/>
              <a:lumOff val="0"/>
              <a:alphaOff val="0"/>
            </a:schemeClr>
          </a:fontRef>
        </p:style>
      </p:sp>
      <p:pic>
        <p:nvPicPr>
          <p:cNvPr id="2" name="Picture 1"/>
          <p:cNvPicPr>
            <a:picLocks noChangeAspect="1"/>
          </p:cNvPicPr>
          <p:nvPr/>
        </p:nvPicPr>
        <p:blipFill>
          <a:blip r:embed="rId5"/>
          <a:stretch>
            <a:fillRect/>
          </a:stretch>
        </p:blipFill>
        <p:spPr>
          <a:xfrm>
            <a:off x="6248021" y="2314879"/>
            <a:ext cx="5535648" cy="3346994"/>
          </a:xfrm>
          <a:prstGeom prst="rect">
            <a:avLst/>
          </a:prstGeom>
        </p:spPr>
      </p:pic>
    </p:spTree>
    <p:extLst>
      <p:ext uri="{BB962C8B-B14F-4D97-AF65-F5344CB8AC3E}">
        <p14:creationId xmlns:p14="http://schemas.microsoft.com/office/powerpoint/2010/main" val="26199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bg/>
                                          </p:spTgt>
                                        </p:tgtEl>
                                        <p:attrNameLst>
                                          <p:attrName>style.visibility</p:attrName>
                                        </p:attrNameLst>
                                      </p:cBhvr>
                                      <p:to>
                                        <p:strVal val="visible"/>
                                      </p:to>
                                    </p:set>
                                    <p:animEffect transition="in" filter="fade">
                                      <p:cBhvr>
                                        <p:cTn id="24" dur="500"/>
                                        <p:tgtEl>
                                          <p:spTgt spid="29">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4"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98938" y="2289321"/>
            <a:ext cx="5182049" cy="3401863"/>
          </a:xfrm>
          <a:prstGeom prst="rect">
            <a:avLst/>
          </a:prstGeom>
        </p:spPr>
      </p:pic>
      <p:pic>
        <p:nvPicPr>
          <p:cNvPr id="2" name="Picture 1"/>
          <p:cNvPicPr>
            <a:picLocks noChangeAspect="1"/>
          </p:cNvPicPr>
          <p:nvPr/>
        </p:nvPicPr>
        <p:blipFill>
          <a:blip r:embed="rId4"/>
          <a:stretch>
            <a:fillRect/>
          </a:stretch>
        </p:blipFill>
        <p:spPr>
          <a:xfrm>
            <a:off x="724553" y="2291434"/>
            <a:ext cx="5157663" cy="3389670"/>
          </a:xfrm>
          <a:prstGeom prst="rect">
            <a:avLst/>
          </a:prstGeom>
        </p:spPr>
      </p:pic>
      <p:sp>
        <p:nvSpPr>
          <p:cNvPr id="27" name="Title 26"/>
          <p:cNvSpPr>
            <a:spLocks noGrp="1"/>
          </p:cNvSpPr>
          <p:nvPr>
            <p:ph type="title"/>
          </p:nvPr>
        </p:nvSpPr>
        <p:spPr>
          <a:xfrm>
            <a:off x="609600" y="552449"/>
            <a:ext cx="10972800" cy="828676"/>
          </a:xfrm>
        </p:spPr>
        <p:txBody>
          <a:bodyPr>
            <a:normAutofit/>
          </a:bodyPr>
          <a:lstStyle/>
          <a:p>
            <a:r>
              <a:rPr lang="en-US" sz="3200" b="1" dirty="0" smtClean="0">
                <a:effectLst>
                  <a:outerShdw blurRad="38100" dist="38100" dir="2700000" algn="tl">
                    <a:srgbClr val="000000">
                      <a:alpha val="43137"/>
                    </a:srgbClr>
                  </a:outerShdw>
                </a:effectLst>
              </a:rPr>
              <a:t>Anti-emetics </a:t>
            </a:r>
            <a:r>
              <a:rPr lang="en-US" sz="3200" smtClean="0">
                <a:effectLst>
                  <a:outerShdw blurRad="38100" dist="38100" dir="2700000" algn="tl">
                    <a:srgbClr val="000000">
                      <a:alpha val="43137"/>
                    </a:srgbClr>
                  </a:outerShdw>
                </a:effectLst>
              </a:rPr>
              <a:t>and</a:t>
            </a:r>
            <a:r>
              <a:rPr lang="en-US" sz="3200" b="1" smtClean="0">
                <a:effectLst>
                  <a:outerShdw blurRad="38100" dist="38100" dir="2700000" algn="tl">
                    <a:srgbClr val="000000">
                      <a:alpha val="43137"/>
                    </a:srgbClr>
                  </a:outerShdw>
                </a:effectLst>
              </a:rPr>
              <a:t> drugs affecting coagulation</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bIns="72000" anchor="ctr"/>
          <a:lstStyle/>
          <a:p>
            <a:pPr>
              <a:spcBef>
                <a:spcPts val="0"/>
              </a:spcBef>
            </a:pPr>
            <a:r>
              <a:rPr lang="en-GB" sz="2200" b="1" dirty="0" smtClean="0">
                <a:solidFill>
                  <a:srgbClr val="50ABBF"/>
                </a:solidFill>
                <a:effectLst>
                  <a:outerShdw blurRad="38100" dist="38100" dir="2700000" algn="tl">
                    <a:srgbClr val="000000">
                      <a:alpha val="43137"/>
                    </a:srgbClr>
                  </a:outerShdw>
                </a:effectLst>
                <a:ea typeface="+mj-ea"/>
              </a:rPr>
              <a:t>Anti-emetics </a:t>
            </a:r>
          </a:p>
          <a:p>
            <a:pPr>
              <a:spcBef>
                <a:spcPts val="0"/>
              </a:spcBef>
            </a:pPr>
            <a:r>
              <a:rPr lang="en-GB" sz="1800" b="1" dirty="0" smtClean="0">
                <a:solidFill>
                  <a:srgbClr val="50ABBF"/>
                </a:solidFill>
                <a:ea typeface="+mj-ea"/>
              </a:rPr>
              <a:t>- used in </a:t>
            </a:r>
            <a:r>
              <a:rPr lang="en-GB" sz="1800" b="1" dirty="0" smtClean="0">
                <a:solidFill>
                  <a:srgbClr val="50ABBF"/>
                </a:solidFill>
                <a:effectLst>
                  <a:outerShdw blurRad="38100" dist="38100" dir="2700000" algn="tl">
                    <a:srgbClr val="000000">
                      <a:alpha val="43137"/>
                    </a:srgbClr>
                  </a:outerShdw>
                </a:effectLst>
                <a:ea typeface="+mj-ea"/>
              </a:rPr>
              <a:t>73.1% </a:t>
            </a:r>
            <a:r>
              <a:rPr lang="en-GB" sz="1800" b="1" dirty="0" smtClean="0">
                <a:solidFill>
                  <a:srgbClr val="50ABBF"/>
                </a:solidFill>
                <a:ea typeface="+mj-ea"/>
              </a:rPr>
              <a:t>of all cases (</a:t>
            </a:r>
            <a:r>
              <a:rPr lang="en-GB" sz="1800" b="1" dirty="0" smtClean="0">
                <a:solidFill>
                  <a:srgbClr val="50ABBF"/>
                </a:solidFill>
                <a:effectLst>
                  <a:outerShdw blurRad="38100" dist="38100" dir="2700000" algn="tl">
                    <a:srgbClr val="000000">
                      <a:alpha val="43137"/>
                    </a:srgbClr>
                  </a:outerShdw>
                </a:effectLst>
                <a:ea typeface="+mj-ea"/>
              </a:rPr>
              <a:t>2,285,429 pa</a:t>
            </a:r>
            <a:r>
              <a:rPr lang="en-GB" sz="1800" b="1" dirty="0" smtClean="0">
                <a:solidFill>
                  <a:srgbClr val="50ABBF"/>
                </a:solidFill>
                <a:ea typeface="+mj-ea"/>
              </a:rPr>
              <a:t>)</a:t>
            </a:r>
            <a:endParaRPr lang="en-GB" sz="1800" b="1" dirty="0">
              <a:solidFill>
                <a:srgbClr val="50ABBF"/>
              </a:solidFill>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pPr>
              <a:spcBef>
                <a:spcPts val="0"/>
              </a:spcBef>
            </a:pPr>
            <a:r>
              <a:rPr lang="en-GB" sz="2200" b="1" dirty="0" smtClean="0">
                <a:solidFill>
                  <a:srgbClr val="50ABBF"/>
                </a:solidFill>
                <a:effectLst>
                  <a:outerShdw blurRad="38100" dist="38100" dir="2700000" algn="tl">
                    <a:srgbClr val="000000">
                      <a:alpha val="43137"/>
                    </a:srgbClr>
                  </a:outerShdw>
                </a:effectLst>
                <a:ea typeface="+mj-ea"/>
              </a:rPr>
              <a:t>Drugs affecting coagulation</a:t>
            </a:r>
          </a:p>
          <a:p>
            <a:pPr>
              <a:spcBef>
                <a:spcPts val="0"/>
              </a:spcBef>
            </a:pPr>
            <a:r>
              <a:rPr lang="en-GB" sz="1800" b="1" dirty="0" smtClean="0">
                <a:solidFill>
                  <a:srgbClr val="50ABBF"/>
                </a:solidFill>
                <a:ea typeface="+mj-ea"/>
              </a:rPr>
              <a:t>- Used in </a:t>
            </a:r>
            <a:r>
              <a:rPr lang="en-GB" sz="1800" b="1" dirty="0" smtClean="0">
                <a:solidFill>
                  <a:srgbClr val="50ABBF"/>
                </a:solidFill>
                <a:effectLst>
                  <a:outerShdw blurRad="38100" dist="38100" dir="2700000" algn="tl">
                    <a:srgbClr val="000000">
                      <a:alpha val="43137"/>
                    </a:srgbClr>
                  </a:outerShdw>
                </a:effectLst>
                <a:ea typeface="+mj-ea"/>
              </a:rPr>
              <a:t>8.3%</a:t>
            </a:r>
            <a:r>
              <a:rPr lang="en-GB" sz="1800" b="1" dirty="0" smtClean="0">
                <a:solidFill>
                  <a:srgbClr val="50ABBF"/>
                </a:solidFill>
                <a:ea typeface="+mj-ea"/>
              </a:rPr>
              <a:t> of all cases (</a:t>
            </a:r>
            <a:r>
              <a:rPr lang="en-GB" sz="1800" b="1" dirty="0" smtClean="0">
                <a:solidFill>
                  <a:srgbClr val="50ABBF"/>
                </a:solidFill>
                <a:effectLst>
                  <a:outerShdw blurRad="38100" dist="38100" dir="2700000" algn="tl">
                    <a:srgbClr val="000000">
                      <a:alpha val="43137"/>
                    </a:srgbClr>
                  </a:outerShdw>
                </a:effectLst>
                <a:ea typeface="+mj-ea"/>
              </a:rPr>
              <a:t>258,643 pa</a:t>
            </a:r>
            <a:r>
              <a:rPr lang="en-GB" sz="1800" b="1" dirty="0" smtClean="0">
                <a:solidFill>
                  <a:srgbClr val="50ABBF"/>
                </a:solidFill>
                <a:ea typeface="+mj-ea"/>
              </a:rPr>
              <a:t>)</a:t>
            </a:r>
            <a:endParaRPr lang="en-GB" sz="1800" b="1" dirty="0">
              <a:solidFill>
                <a:srgbClr val="50ABBF"/>
              </a:solidFill>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9" name="Oval 8"/>
          <p:cNvSpPr/>
          <p:nvPr/>
        </p:nvSpPr>
        <p:spPr>
          <a:xfrm>
            <a:off x="3911294" y="4557506"/>
            <a:ext cx="900000" cy="900000"/>
          </a:xfrm>
          <a:prstGeom prst="ellipse">
            <a:avLst/>
          </a:prstGeom>
          <a:blipFill rotWithShape="1">
            <a:blip r:embed="rId5" cstate="print">
              <a:extLst>
                <a:ext uri="{28A0092B-C50C-407E-A947-70E740481C1C}">
                  <a14:useLocalDpi xmlns:a14="http://schemas.microsoft.com/office/drawing/2010/main"/>
                </a:ext>
              </a:extLst>
            </a:blip>
            <a:stretch>
              <a:fillRect/>
            </a:stretch>
          </a:blipFill>
          <a:ln w="9525">
            <a:solidFill>
              <a:schemeClr val="bg2">
                <a:lumMod val="75000"/>
              </a:schemeClr>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Oval 9"/>
          <p:cNvSpPr/>
          <p:nvPr/>
        </p:nvSpPr>
        <p:spPr>
          <a:xfrm>
            <a:off x="4953905" y="4557506"/>
            <a:ext cx="900000" cy="900000"/>
          </a:xfrm>
          <a:prstGeom prst="ellipse">
            <a:avLst/>
          </a:prstGeom>
          <a:blipFill rotWithShape="1">
            <a:blip r:embed="rId6" cstate="print">
              <a:extLst>
                <a:ext uri="{28A0092B-C50C-407E-A947-70E740481C1C}">
                  <a14:useLocalDpi xmlns:a14="http://schemas.microsoft.com/office/drawing/2010/main"/>
                </a:ext>
              </a:extLst>
            </a:blip>
            <a:stretch>
              <a:fillRect/>
            </a:stretch>
          </a:blipFill>
          <a:ln w="9525">
            <a:solidFill>
              <a:schemeClr val="bg2">
                <a:lumMod val="75000"/>
              </a:schemeClr>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l 11"/>
          <p:cNvSpPr/>
          <p:nvPr/>
        </p:nvSpPr>
        <p:spPr>
          <a:xfrm>
            <a:off x="10359596" y="4557506"/>
            <a:ext cx="900000" cy="900000"/>
          </a:xfrm>
          <a:prstGeom prst="ellipse">
            <a:avLst/>
          </a:prstGeom>
          <a:blipFill rotWithShape="1">
            <a:blip r:embed="rId7"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98700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animEffect transition="in" filter="fade">
                                      <p:cBhvr>
                                        <p:cTn id="13" dur="500"/>
                                        <p:tgtEl>
                                          <p:spTgt spid="2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bg/>
                                          </p:spTgt>
                                        </p:tgtEl>
                                        <p:attrNameLst>
                                          <p:attrName>style.visibility</p:attrName>
                                        </p:attrNameLst>
                                      </p:cBhvr>
                                      <p:to>
                                        <p:strVal val="visible"/>
                                      </p:to>
                                    </p:set>
                                    <p:animEffect transition="in" filter="fade">
                                      <p:cBhvr>
                                        <p:cTn id="30" dur="500"/>
                                        <p:tgtEl>
                                          <p:spTgt spid="29">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fade">
                                      <p:cBhvr>
                                        <p:cTn id="33" dur="500"/>
                                        <p:tgtEl>
                                          <p:spTgt spid="29">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1" end="1"/>
                                            </p:txEl>
                                          </p:spTgt>
                                        </p:tgtEl>
                                        <p:attrNameLst>
                                          <p:attrName>style.visibility</p:attrName>
                                        </p:attrNameLst>
                                      </p:cBhvr>
                                      <p:to>
                                        <p:strVal val="visible"/>
                                      </p:to>
                                    </p:set>
                                    <p:animEffect transition="in" filter="fade">
                                      <p:cBhvr>
                                        <p:cTn id="36" dur="500"/>
                                        <p:tgtEl>
                                          <p:spTgt spid="29">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uiExpand="1" build="p" animBg="1"/>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Intravenous colloids and blood products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Overall use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r>
              <a:rPr lang="en-GB" sz="2200" b="1" dirty="0" smtClean="0">
                <a:solidFill>
                  <a:srgbClr val="50ABBF"/>
                </a:solidFill>
                <a:effectLst>
                  <a:outerShdw blurRad="38100" dist="38100" dir="2700000" algn="tl">
                    <a:srgbClr val="000000">
                      <a:alpha val="43137"/>
                    </a:srgbClr>
                  </a:outerShdw>
                </a:effectLst>
                <a:ea typeface="+mj-ea"/>
              </a:rPr>
              <a:t>Use by specialty</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458774369"/>
              </p:ext>
            </p:extLst>
          </p:nvPr>
        </p:nvGraphicFramePr>
        <p:xfrm>
          <a:off x="657100" y="2314390"/>
          <a:ext cx="5292000" cy="3384000"/>
        </p:xfrm>
        <a:graphic>
          <a:graphicData uri="http://schemas.openxmlformats.org/drawingml/2006/table">
            <a:tbl>
              <a:tblPr firstRow="1" firstCol="1" bandRow="1">
                <a:tableStyleId>{F5AB1C69-6EDB-4FF4-983F-18BD219EF322}</a:tableStyleId>
              </a:tblPr>
              <a:tblGrid>
                <a:gridCol w="2973563">
                  <a:extLst>
                    <a:ext uri="{9D8B030D-6E8A-4147-A177-3AD203B41FA5}">
                      <a16:colId xmlns:a16="http://schemas.microsoft.com/office/drawing/2014/main" val="20000"/>
                    </a:ext>
                  </a:extLst>
                </a:gridCol>
                <a:gridCol w="917959">
                  <a:extLst>
                    <a:ext uri="{9D8B030D-6E8A-4147-A177-3AD203B41FA5}">
                      <a16:colId xmlns:a16="http://schemas.microsoft.com/office/drawing/2014/main" val="20001"/>
                    </a:ext>
                  </a:extLst>
                </a:gridCol>
                <a:gridCol w="859117">
                  <a:extLst>
                    <a:ext uri="{9D8B030D-6E8A-4147-A177-3AD203B41FA5}">
                      <a16:colId xmlns:a16="http://schemas.microsoft.com/office/drawing/2014/main" val="20002"/>
                    </a:ext>
                  </a:extLst>
                </a:gridCol>
                <a:gridCol w="541361">
                  <a:extLst>
                    <a:ext uri="{9D8B030D-6E8A-4147-A177-3AD203B41FA5}">
                      <a16:colId xmlns:a16="http://schemas.microsoft.com/office/drawing/2014/main" val="20003"/>
                    </a:ext>
                  </a:extLst>
                </a:gridCol>
              </a:tblGrid>
              <a:tr h="958302">
                <a:tc>
                  <a:txBody>
                    <a:bodyPr/>
                    <a:lstStyle/>
                    <a:p>
                      <a:pPr>
                        <a:lnSpc>
                          <a:spcPct val="100000"/>
                        </a:lnSpc>
                        <a:spcAft>
                          <a:spcPts val="0"/>
                        </a:spcAft>
                      </a:pPr>
                      <a:r>
                        <a:rPr lang="en-GB" sz="1100" dirty="0">
                          <a:effectLst>
                            <a:outerShdw blurRad="38100" dist="38100" dir="2700000" algn="tl">
                              <a:srgbClr val="000000">
                                <a:alpha val="43137"/>
                              </a:srgbClr>
                            </a:outerShdw>
                          </a:effectLst>
                        </a:rPr>
                        <a:t>Drug/substance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69522">
                <a:tc>
                  <a:txBody>
                    <a:bodyPr/>
                    <a:lstStyle/>
                    <a:p>
                      <a:pPr>
                        <a:lnSpc>
                          <a:spcPct val="100000"/>
                        </a:lnSpc>
                        <a:spcAft>
                          <a:spcPts val="0"/>
                        </a:spcAft>
                      </a:pPr>
                      <a:r>
                        <a:rPr lang="en-GB" sz="1100" b="1" dirty="0">
                          <a:effectLst>
                            <a:outerShdw blurRad="38100" dist="38100" dir="2700000" algn="tl">
                              <a:srgbClr val="000000">
                                <a:alpha val="43137"/>
                              </a:srgbClr>
                            </a:outerShdw>
                          </a:effectLst>
                        </a:rPr>
                        <a:t>At least 1 IV colloid/blood product used</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668</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130,988</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4.2%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69522">
                <a:tc>
                  <a:txBody>
                    <a:bodyPr/>
                    <a:lstStyle/>
                    <a:p>
                      <a:pPr>
                        <a:lnSpc>
                          <a:spcPct val="100000"/>
                        </a:lnSpc>
                        <a:spcAft>
                          <a:spcPts val="0"/>
                        </a:spcAft>
                      </a:pPr>
                      <a:r>
                        <a:rPr lang="en-GB" sz="1100" dirty="0" err="1">
                          <a:effectLst>
                            <a:outerShdw blurRad="38100" dist="38100" dir="2700000" algn="tl">
                              <a:srgbClr val="000000">
                                <a:alpha val="43137"/>
                              </a:srgbClr>
                            </a:outerShdw>
                          </a:effectLst>
                        </a:rPr>
                        <a:t>Gelatin</a:t>
                      </a:r>
                      <a:r>
                        <a:rPr lang="en-GB" sz="1100" dirty="0">
                          <a:effectLst>
                            <a:outerShdw blurRad="38100" dist="38100" dir="2700000" algn="tl">
                              <a:srgbClr val="000000">
                                <a:alpha val="43137"/>
                              </a:srgbClr>
                            </a:outerShdw>
                          </a:effectLst>
                        </a:rPr>
                        <a:t> or </a:t>
                      </a:r>
                      <a:r>
                        <a:rPr lang="en-GB" sz="1100" dirty="0" err="1">
                          <a:effectLst>
                            <a:outerShdw blurRad="38100" dist="38100" dir="2700000" algn="tl">
                              <a:srgbClr val="000000">
                                <a:alpha val="43137"/>
                              </a:srgbClr>
                            </a:outerShdw>
                          </a:effectLst>
                        </a:rPr>
                        <a:t>gelatin</a:t>
                      </a:r>
                      <a:r>
                        <a:rPr lang="en-GB" sz="1100" dirty="0">
                          <a:effectLst>
                            <a:outerShdw blurRad="38100" dist="38100" dir="2700000" algn="tl">
                              <a:srgbClr val="000000">
                                <a:alpha val="43137"/>
                              </a:srgbClr>
                            </a:outerShdw>
                          </a:effectLst>
                        </a:rPr>
                        <a:t>-containing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266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52,160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Starch or starch-containing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5,098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Albumin (any concentration)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3,530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Red cells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242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47,454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Platelets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68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13,334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Fresh frozen plasma</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74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14,511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Specific coagulation factors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5,491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69522">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156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30,590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13" name="Oval 12"/>
          <p:cNvSpPr/>
          <p:nvPr/>
        </p:nvSpPr>
        <p:spPr>
          <a:xfrm>
            <a:off x="10217090" y="831286"/>
            <a:ext cx="1163073" cy="1163073"/>
          </a:xfrm>
          <a:prstGeom prst="ellipse">
            <a:avLst/>
          </a:prstGeom>
          <a:blipFill rotWithShape="1">
            <a:blip r:embed="rId3"/>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4" name="Oval 13"/>
          <p:cNvSpPr/>
          <p:nvPr/>
        </p:nvSpPr>
        <p:spPr>
          <a:xfrm>
            <a:off x="8896211" y="832228"/>
            <a:ext cx="1163073" cy="1163073"/>
          </a:xfrm>
          <a:prstGeom prst="ellipse">
            <a:avLst/>
          </a:prstGeom>
          <a:blipFill rotWithShape="1">
            <a:blip r:embed="rId4"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2" name="Picture 1"/>
          <p:cNvPicPr>
            <a:picLocks noChangeAspect="1"/>
          </p:cNvPicPr>
          <p:nvPr/>
        </p:nvPicPr>
        <p:blipFill>
          <a:blip r:embed="rId5"/>
          <a:stretch>
            <a:fillRect/>
          </a:stretch>
        </p:blipFill>
        <p:spPr>
          <a:xfrm>
            <a:off x="6270653" y="2304369"/>
            <a:ext cx="5255207" cy="3389670"/>
          </a:xfrm>
          <a:prstGeom prst="rect">
            <a:avLst/>
          </a:prstGeom>
        </p:spPr>
      </p:pic>
      <p:sp>
        <p:nvSpPr>
          <p:cNvPr id="12" name="Rectangle 11"/>
          <p:cNvSpPr/>
          <p:nvPr/>
        </p:nvSpPr>
        <p:spPr>
          <a:xfrm>
            <a:off x="663816" y="3815812"/>
            <a:ext cx="5292000" cy="252000"/>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65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bg/>
                                          </p:spTgt>
                                        </p:tgtEl>
                                        <p:attrNameLst>
                                          <p:attrName>style.visibility</p:attrName>
                                        </p:attrNameLst>
                                      </p:cBhvr>
                                      <p:to>
                                        <p:strVal val="visible"/>
                                      </p:to>
                                    </p:set>
                                    <p:animEffect transition="in" filter="fade">
                                      <p:cBhvr>
                                        <p:cTn id="32" dur="500"/>
                                        <p:tgtEl>
                                          <p:spTgt spid="29">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fade">
                                      <p:cBhvr>
                                        <p:cTn id="35" dur="500"/>
                                        <p:tgtEl>
                                          <p:spTgt spid="29">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uiExpand="1" build="p" animBg="1"/>
      <p:bldP spid="4"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28699"/>
            <a:ext cx="10972800" cy="828676"/>
          </a:xfrm>
        </p:spPr>
        <p:txBody>
          <a:bodyPr>
            <a:normAutofit/>
          </a:bodyPr>
          <a:lstStyle/>
          <a:p>
            <a:r>
              <a:rPr lang="en-US" sz="3200" b="1" smtClean="0">
                <a:effectLst>
                  <a:outerShdw blurRad="38100" dist="38100" dir="2700000" algn="tl">
                    <a:srgbClr val="000000">
                      <a:alpha val="43137"/>
                    </a:srgbClr>
                  </a:outerShdw>
                </a:effectLst>
              </a:rPr>
              <a:t>Latex exposure &amp; Miscellaneous drugs/substances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Latex exposure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r>
              <a:rPr lang="en-GB" sz="2200" b="1" dirty="0" smtClean="0">
                <a:solidFill>
                  <a:srgbClr val="50ABBF"/>
                </a:solidFill>
                <a:effectLst>
                  <a:outerShdw blurRad="38100" dist="38100" dir="2700000" algn="tl">
                    <a:srgbClr val="000000">
                      <a:alpha val="43137"/>
                    </a:srgbClr>
                  </a:outerShdw>
                </a:effectLst>
                <a:ea typeface="+mj-ea"/>
              </a:rPr>
              <a:t>Miscellaneous drugs/substances</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7" name="Oval 6"/>
          <p:cNvSpPr/>
          <p:nvPr/>
        </p:nvSpPr>
        <p:spPr>
          <a:xfrm>
            <a:off x="5014437" y="1163864"/>
            <a:ext cx="900000" cy="900000"/>
          </a:xfrm>
          <a:prstGeom prst="ellipse">
            <a:avLst/>
          </a:prstGeom>
          <a:blipFill rotWithShape="1">
            <a:blip r:embed="rId3"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aphicFrame>
        <p:nvGraphicFramePr>
          <p:cNvPr id="2" name="Table 1"/>
          <p:cNvGraphicFramePr>
            <a:graphicFrameLocks noGrp="1"/>
          </p:cNvGraphicFramePr>
          <p:nvPr>
            <p:extLst>
              <p:ext uri="{D42A27DB-BD31-4B8C-83A1-F6EECF244321}">
                <p14:modId xmlns:p14="http://schemas.microsoft.com/office/powerpoint/2010/main" val="2509782322"/>
              </p:ext>
            </p:extLst>
          </p:nvPr>
        </p:nvGraphicFramePr>
        <p:xfrm>
          <a:off x="674592" y="2298812"/>
          <a:ext cx="5256000" cy="3384001"/>
        </p:xfrm>
        <a:graphic>
          <a:graphicData uri="http://schemas.openxmlformats.org/drawingml/2006/table">
            <a:tbl>
              <a:tblPr firstRow="1" firstCol="1" bandRow="1">
                <a:tableStyleId>{F5AB1C69-6EDB-4FF4-983F-18BD219EF322}</a:tableStyleId>
              </a:tblPr>
              <a:tblGrid>
                <a:gridCol w="1165811">
                  <a:extLst>
                    <a:ext uri="{9D8B030D-6E8A-4147-A177-3AD203B41FA5}">
                      <a16:colId xmlns:a16="http://schemas.microsoft.com/office/drawing/2014/main" val="20000"/>
                    </a:ext>
                  </a:extLst>
                </a:gridCol>
                <a:gridCol w="851623">
                  <a:extLst>
                    <a:ext uri="{9D8B030D-6E8A-4147-A177-3AD203B41FA5}">
                      <a16:colId xmlns:a16="http://schemas.microsoft.com/office/drawing/2014/main" val="20001"/>
                    </a:ext>
                  </a:extLst>
                </a:gridCol>
                <a:gridCol w="899602">
                  <a:extLst>
                    <a:ext uri="{9D8B030D-6E8A-4147-A177-3AD203B41FA5}">
                      <a16:colId xmlns:a16="http://schemas.microsoft.com/office/drawing/2014/main" val="20002"/>
                    </a:ext>
                  </a:extLst>
                </a:gridCol>
                <a:gridCol w="575746">
                  <a:extLst>
                    <a:ext uri="{9D8B030D-6E8A-4147-A177-3AD203B41FA5}">
                      <a16:colId xmlns:a16="http://schemas.microsoft.com/office/drawing/2014/main" val="20003"/>
                    </a:ext>
                  </a:extLst>
                </a:gridCol>
                <a:gridCol w="827633">
                  <a:extLst>
                    <a:ext uri="{9D8B030D-6E8A-4147-A177-3AD203B41FA5}">
                      <a16:colId xmlns:a16="http://schemas.microsoft.com/office/drawing/2014/main" val="20004"/>
                    </a:ext>
                  </a:extLst>
                </a:gridCol>
                <a:gridCol w="935585">
                  <a:extLst>
                    <a:ext uri="{9D8B030D-6E8A-4147-A177-3AD203B41FA5}">
                      <a16:colId xmlns:a16="http://schemas.microsoft.com/office/drawing/2014/main" val="20005"/>
                    </a:ext>
                  </a:extLst>
                </a:gridCol>
              </a:tblGrid>
              <a:tr h="1646677">
                <a:tc>
                  <a:txBody>
                    <a:bodyPr/>
                    <a:lstStyle/>
                    <a:p>
                      <a:pPr>
                        <a:lnSpc>
                          <a:spcPct val="100000"/>
                        </a:lnSpc>
                        <a:spcAft>
                          <a:spcPts val="0"/>
                        </a:spcAft>
                      </a:pPr>
                      <a:r>
                        <a:rPr lang="en-GB" sz="1200" dirty="0">
                          <a:effectLst>
                            <a:outerShdw blurRad="38100" dist="38100" dir="2700000" algn="tl">
                              <a:srgbClr val="000000">
                                <a:alpha val="43137"/>
                              </a:srgbClr>
                            </a:outerShdw>
                          </a:effectLst>
                        </a:rPr>
                        <a:t>Latex exposure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Number exposed in activity survey</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Estimated annual exposure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 of all cases</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 of all cases </a:t>
                      </a:r>
                      <a:r>
                        <a:rPr lang="en-GB" sz="1200" dirty="0" smtClean="0">
                          <a:effectLst>
                            <a:outerShdw blurRad="38100" dist="38100" dir="2700000" algn="tl">
                              <a:srgbClr val="000000">
                                <a:alpha val="43137"/>
                              </a:srgbClr>
                            </a:outerShdw>
                          </a:effectLst>
                        </a:rPr>
                        <a:t>exposed to latex</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 of total </a:t>
                      </a:r>
                      <a:r>
                        <a:rPr lang="en-GB" sz="1200" dirty="0" smtClean="0">
                          <a:effectLst>
                            <a:outerShdw blurRad="38100" dist="38100" dir="2700000" algn="tl">
                              <a:srgbClr val="000000">
                                <a:alpha val="43137"/>
                              </a:srgbClr>
                            </a:outerShdw>
                          </a:effectLst>
                        </a:rPr>
                        <a:t>latex exposure </a:t>
                      </a:r>
                      <a:r>
                        <a:rPr lang="en-GB" sz="1000" dirty="0" smtClean="0">
                          <a:effectLst>
                            <a:outerShdw blurRad="38100" dist="38100" dir="2700000" algn="tl">
                              <a:srgbClr val="000000">
                                <a:alpha val="43137"/>
                              </a:srgbClr>
                            </a:outerShdw>
                          </a:effectLst>
                        </a:rPr>
                        <a:t>(</a:t>
                      </a:r>
                      <a:r>
                        <a:rPr lang="el-GR" sz="1000" dirty="0" smtClean="0">
                          <a:effectLst>
                            <a:outerShdw blurRad="38100" dist="38100" dir="2700000" algn="tl">
                              <a:srgbClr val="000000">
                                <a:alpha val="43137"/>
                              </a:srgbClr>
                            </a:outerShdw>
                          </a:effectLst>
                        </a:rPr>
                        <a:t>Σ</a:t>
                      </a:r>
                      <a:r>
                        <a:rPr lang="en-GB" sz="1000" dirty="0" smtClean="0">
                          <a:effectLst>
                            <a:outerShdw blurRad="38100" dist="38100" dir="2700000" algn="tl">
                              <a:srgbClr val="000000">
                                <a:alpha val="43137"/>
                              </a:srgbClr>
                            </a:outerShdw>
                          </a:effectLst>
                        </a:rPr>
                        <a:t> of </a:t>
                      </a:r>
                      <a:r>
                        <a:rPr lang="en-GB" sz="1000" dirty="0">
                          <a:effectLst>
                            <a:outerShdw blurRad="38100" dist="38100" dir="2700000" algn="tl">
                              <a:srgbClr val="000000">
                                <a:alpha val="43137"/>
                              </a:srgbClr>
                            </a:outerShdw>
                          </a:effectLst>
                        </a:rPr>
                        <a:t>all; total &gt; total no of cases)</a:t>
                      </a:r>
                      <a:endParaRPr lang="en-GB" sz="1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79108">
                <a:tc>
                  <a:txBody>
                    <a:bodyPr/>
                    <a:lstStyle/>
                    <a:p>
                      <a:pPr>
                        <a:lnSpc>
                          <a:spcPct val="100000"/>
                        </a:lnSpc>
                        <a:spcAft>
                          <a:spcPts val="0"/>
                        </a:spcAft>
                      </a:pPr>
                      <a:r>
                        <a:rPr lang="en-GB" sz="1200" b="1" dirty="0">
                          <a:effectLst>
                            <a:outerShdw blurRad="38100" dist="38100" dir="2700000" algn="tl">
                              <a:srgbClr val="000000">
                                <a:alpha val="43137"/>
                              </a:srgbClr>
                            </a:outerShdw>
                          </a:effectLst>
                        </a:rPr>
                        <a:t>Exposure - at least 1 route</a:t>
                      </a:r>
                      <a:endParaRPr lang="en-GB"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a:effectLst/>
                        </a:rPr>
                        <a:t>11,119</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a:effectLst/>
                        </a:rPr>
                        <a:t>2,180,325</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a:effectLst/>
                        </a:rPr>
                        <a:t>69.7%</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79108">
                <a:tc>
                  <a:txBody>
                    <a:bodyPr/>
                    <a:lstStyle/>
                    <a:p>
                      <a:pPr>
                        <a:lnSpc>
                          <a:spcPct val="100000"/>
                        </a:lnSpc>
                        <a:spcAft>
                          <a:spcPts val="0"/>
                        </a:spcAft>
                      </a:pPr>
                      <a:r>
                        <a:rPr lang="en-GB" sz="1200" dirty="0">
                          <a:effectLst>
                            <a:outerShdw blurRad="38100" dist="38100" dir="2700000" algn="tl">
                              <a:srgbClr val="000000">
                                <a:alpha val="43137"/>
                              </a:srgbClr>
                            </a:outerShdw>
                          </a:effectLst>
                        </a:rPr>
                        <a:t>Gloves</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10,244</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2,008,746</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64.3%</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92.1%</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88.0%</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79108">
                <a:tc>
                  <a:txBody>
                    <a:bodyPr/>
                    <a:lstStyle/>
                    <a:p>
                      <a:pPr>
                        <a:lnSpc>
                          <a:spcPct val="100000"/>
                        </a:lnSpc>
                        <a:spcAft>
                          <a:spcPts val="0"/>
                        </a:spcAft>
                      </a:pPr>
                      <a:r>
                        <a:rPr lang="en-GB" sz="1200" dirty="0">
                          <a:effectLst>
                            <a:outerShdw blurRad="38100" dist="38100" dir="2700000" algn="tl">
                              <a:srgbClr val="000000">
                                <a:alpha val="43137"/>
                              </a:srgbClr>
                            </a:outerShdw>
                          </a:effectLst>
                        </a:rPr>
                        <a:t>Other</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1,397</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273,938</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8.8%</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12.6%</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12.0%</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798265145"/>
              </p:ext>
            </p:extLst>
          </p:nvPr>
        </p:nvGraphicFramePr>
        <p:xfrm>
          <a:off x="6291601" y="2298811"/>
          <a:ext cx="5179963" cy="3384002"/>
        </p:xfrm>
        <a:graphic>
          <a:graphicData uri="http://schemas.openxmlformats.org/drawingml/2006/table">
            <a:tbl>
              <a:tblPr firstRow="1" firstCol="1" bandRow="1">
                <a:tableStyleId>{21E4AEA4-8DFA-4A89-87EB-49C32662AFE0}</a:tableStyleId>
              </a:tblPr>
              <a:tblGrid>
                <a:gridCol w="1878622">
                  <a:extLst>
                    <a:ext uri="{9D8B030D-6E8A-4147-A177-3AD203B41FA5}">
                      <a16:colId xmlns:a16="http://schemas.microsoft.com/office/drawing/2014/main" val="20000"/>
                    </a:ext>
                  </a:extLst>
                </a:gridCol>
                <a:gridCol w="1282535">
                  <a:extLst>
                    <a:ext uri="{9D8B030D-6E8A-4147-A177-3AD203B41FA5}">
                      <a16:colId xmlns:a16="http://schemas.microsoft.com/office/drawing/2014/main" val="20001"/>
                    </a:ext>
                  </a:extLst>
                </a:gridCol>
                <a:gridCol w="938151">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tblGrid>
              <a:tr h="1614958">
                <a:tc>
                  <a:txBody>
                    <a:bodyPr/>
                    <a:lstStyle/>
                    <a:p>
                      <a:pPr>
                        <a:lnSpc>
                          <a:spcPct val="150000"/>
                        </a:lnSpc>
                        <a:spcAft>
                          <a:spcPts val="0"/>
                        </a:spcAft>
                      </a:pPr>
                      <a:r>
                        <a:rPr lang="en-GB" sz="1200" dirty="0">
                          <a:effectLst>
                            <a:outerShdw blurRad="38100" dist="38100" dir="2700000" algn="tl">
                              <a:srgbClr val="000000">
                                <a:alpha val="43137"/>
                              </a:srgbClr>
                            </a:outerShdw>
                          </a:effectLst>
                        </a:rPr>
                        <a:t>Drug/substance</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n-GB" sz="1200" dirty="0">
                          <a:effectLst>
                            <a:outerShdw blurRad="38100" dist="38100" dir="2700000" algn="tl">
                              <a:srgbClr val="000000">
                                <a:alpha val="43137"/>
                              </a:srgbClr>
                            </a:outerShdw>
                          </a:effectLst>
                        </a:rPr>
                        <a:t>Number exposed in activity survey</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n-GB" sz="1200" dirty="0">
                          <a:effectLst>
                            <a:outerShdw blurRad="38100" dist="38100" dir="2700000" algn="tl">
                              <a:srgbClr val="000000">
                                <a:alpha val="43137"/>
                              </a:srgbClr>
                            </a:outerShdw>
                          </a:effectLst>
                        </a:rPr>
                        <a:t>Estimated annual exposure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n-GB" sz="1200" dirty="0">
                          <a:effectLst>
                            <a:outerShdw blurRad="38100" dist="38100" dir="2700000" algn="tl">
                              <a:srgbClr val="000000">
                                <a:alpha val="43137"/>
                              </a:srgbClr>
                            </a:outerShdw>
                          </a:effectLst>
                        </a:rPr>
                        <a:t>% of all cases</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Patent blue dye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315</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61,768</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2.0%</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Methylene blue dye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139</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27,257</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0.9%</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Bone cement</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407</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79,809</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2.6%</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X-Ray contrast</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274</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53,729</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1.7%</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Oval 9"/>
          <p:cNvSpPr/>
          <p:nvPr/>
        </p:nvSpPr>
        <p:spPr>
          <a:xfrm>
            <a:off x="10821871" y="1163864"/>
            <a:ext cx="900000" cy="900000"/>
          </a:xfrm>
          <a:prstGeom prst="ellipse">
            <a:avLst/>
          </a:prstGeom>
          <a:blipFill rotWithShape="1">
            <a:blip r:embed="rId4"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0859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bg/>
                                          </p:spTgt>
                                        </p:tgtEl>
                                        <p:attrNameLst>
                                          <p:attrName>style.visibility</p:attrName>
                                        </p:attrNameLst>
                                      </p:cBhvr>
                                      <p:to>
                                        <p:strVal val="visible"/>
                                      </p:to>
                                    </p:set>
                                    <p:animEffect transition="in" filter="fade">
                                      <p:cBhvr>
                                        <p:cTn id="24" dur="500"/>
                                        <p:tgtEl>
                                          <p:spTgt spid="29">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4"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28699"/>
            <a:ext cx="10972800" cy="828676"/>
          </a:xfrm>
        </p:spPr>
        <p:txBody>
          <a:bodyPr>
            <a:normAutofit/>
          </a:bodyPr>
          <a:lstStyle/>
          <a:p>
            <a:r>
              <a:rPr lang="en-US" sz="3200" b="1" smtClean="0">
                <a:effectLst>
                  <a:outerShdw blurRad="38100" dist="38100" dir="2700000" algn="tl">
                    <a:srgbClr val="000000">
                      <a:alpha val="43137"/>
                    </a:srgbClr>
                  </a:outerShdw>
                </a:effectLst>
              </a:rPr>
              <a:t>Antiseptics – chlorhexidine</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Overall exposure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r>
              <a:rPr lang="en-GB" sz="2200" b="1" dirty="0" smtClean="0">
                <a:solidFill>
                  <a:srgbClr val="50ABBF"/>
                </a:solidFill>
                <a:effectLst>
                  <a:outerShdw blurRad="38100" dist="38100" dir="2700000" algn="tl">
                    <a:srgbClr val="000000">
                      <a:alpha val="43137"/>
                    </a:srgbClr>
                  </a:outerShdw>
                </a:effectLst>
                <a:ea typeface="+mj-ea"/>
              </a:rPr>
              <a:t>Exposure by specialty</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73014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73014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7" name="Oval 6"/>
          <p:cNvSpPr/>
          <p:nvPr/>
        </p:nvSpPr>
        <p:spPr>
          <a:xfrm>
            <a:off x="4219373" y="1189152"/>
            <a:ext cx="900000" cy="900000"/>
          </a:xfrm>
          <a:prstGeom prst="ellipse">
            <a:avLst/>
          </a:prstGeom>
          <a:blipFill rotWithShape="1">
            <a:blip r:embed="rId3"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8" name="Oval 7"/>
          <p:cNvSpPr/>
          <p:nvPr/>
        </p:nvSpPr>
        <p:spPr>
          <a:xfrm>
            <a:off x="5190813" y="1189152"/>
            <a:ext cx="900000" cy="900000"/>
          </a:xfrm>
          <a:prstGeom prst="ellipse">
            <a:avLst/>
          </a:prstGeom>
          <a:blipFill rotWithShape="1">
            <a:blip r:embed="rId4"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0" name="Oval 9"/>
          <p:cNvSpPr/>
          <p:nvPr/>
        </p:nvSpPr>
        <p:spPr>
          <a:xfrm>
            <a:off x="10668062" y="1189152"/>
            <a:ext cx="900000" cy="900000"/>
          </a:xfrm>
          <a:prstGeom prst="ellipse">
            <a:avLst/>
          </a:prstGeom>
          <a:blipFill rotWithShape="1">
            <a:blip r:embed="rId5"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aphicFrame>
        <p:nvGraphicFramePr>
          <p:cNvPr id="2" name="Table 1"/>
          <p:cNvGraphicFramePr>
            <a:graphicFrameLocks noGrp="1"/>
          </p:cNvGraphicFramePr>
          <p:nvPr>
            <p:extLst>
              <p:ext uri="{D42A27DB-BD31-4B8C-83A1-F6EECF244321}">
                <p14:modId xmlns:p14="http://schemas.microsoft.com/office/powerpoint/2010/main" val="409192368"/>
              </p:ext>
            </p:extLst>
          </p:nvPr>
        </p:nvGraphicFramePr>
        <p:xfrm>
          <a:off x="677026" y="2302517"/>
          <a:ext cx="5292000" cy="3587643"/>
        </p:xfrm>
        <a:graphic>
          <a:graphicData uri="http://schemas.openxmlformats.org/drawingml/2006/table">
            <a:tbl>
              <a:tblPr firstRow="1" firstCol="1" bandRow="1">
                <a:tableStyleId>{F5AB1C69-6EDB-4FF4-983F-18BD219EF322}</a:tableStyleId>
              </a:tblPr>
              <a:tblGrid>
                <a:gridCol w="1217841">
                  <a:extLst>
                    <a:ext uri="{9D8B030D-6E8A-4147-A177-3AD203B41FA5}">
                      <a16:colId xmlns:a16="http://schemas.microsoft.com/office/drawing/2014/main" val="20000"/>
                    </a:ext>
                  </a:extLst>
                </a:gridCol>
                <a:gridCol w="805984">
                  <a:extLst>
                    <a:ext uri="{9D8B030D-6E8A-4147-A177-3AD203B41FA5}">
                      <a16:colId xmlns:a16="http://schemas.microsoft.com/office/drawing/2014/main" val="20001"/>
                    </a:ext>
                  </a:extLst>
                </a:gridCol>
                <a:gridCol w="820823">
                  <a:extLst>
                    <a:ext uri="{9D8B030D-6E8A-4147-A177-3AD203B41FA5}">
                      <a16:colId xmlns:a16="http://schemas.microsoft.com/office/drawing/2014/main" val="20002"/>
                    </a:ext>
                  </a:extLst>
                </a:gridCol>
                <a:gridCol w="575313">
                  <a:extLst>
                    <a:ext uri="{9D8B030D-6E8A-4147-A177-3AD203B41FA5}">
                      <a16:colId xmlns:a16="http://schemas.microsoft.com/office/drawing/2014/main" val="20003"/>
                    </a:ext>
                  </a:extLst>
                </a:gridCol>
                <a:gridCol w="783771">
                  <a:extLst>
                    <a:ext uri="{9D8B030D-6E8A-4147-A177-3AD203B41FA5}">
                      <a16:colId xmlns:a16="http://schemas.microsoft.com/office/drawing/2014/main" val="20004"/>
                    </a:ext>
                  </a:extLst>
                </a:gridCol>
                <a:gridCol w="1088268">
                  <a:extLst>
                    <a:ext uri="{9D8B030D-6E8A-4147-A177-3AD203B41FA5}">
                      <a16:colId xmlns:a16="http://schemas.microsoft.com/office/drawing/2014/main" val="20005"/>
                    </a:ext>
                  </a:extLst>
                </a:gridCol>
              </a:tblGrid>
              <a:tr h="1057851">
                <a:tc>
                  <a:txBody>
                    <a:bodyPr/>
                    <a:lstStyle/>
                    <a:p>
                      <a:pPr>
                        <a:lnSpc>
                          <a:spcPct val="100000"/>
                        </a:lnSpc>
                        <a:spcAft>
                          <a:spcPts val="0"/>
                        </a:spcAft>
                      </a:pPr>
                      <a:r>
                        <a:rPr lang="en-GB" sz="1100" dirty="0">
                          <a:effectLst>
                            <a:outerShdw blurRad="38100" dist="38100" dir="2700000" algn="tl">
                              <a:srgbClr val="000000">
                                <a:alpha val="43137"/>
                              </a:srgbClr>
                            </a:outerShdw>
                          </a:effectLst>
                        </a:rPr>
                        <a:t>Chlorhexidine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 </a:t>
                      </a:r>
                      <a:r>
                        <a:rPr lang="en-GB" sz="1100" dirty="0" smtClean="0">
                          <a:effectLst>
                            <a:outerShdw blurRad="38100" dist="38100" dir="2700000" algn="tl">
                              <a:srgbClr val="000000">
                                <a:alpha val="43137"/>
                              </a:srgbClr>
                            </a:outerShdw>
                          </a:effectLst>
                        </a:rPr>
                        <a:t>exposed</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t>
                      </a:r>
                      <a:r>
                        <a:rPr lang="en-GB" sz="1100" dirty="0" smtClean="0">
                          <a:effectLst>
                            <a:outerShdw blurRad="38100" dist="38100" dir="2700000" algn="tl">
                              <a:srgbClr val="000000">
                                <a:alpha val="43137"/>
                              </a:srgbClr>
                            </a:outerShdw>
                          </a:effectLst>
                        </a:rPr>
                        <a:t>all chlorhexidine exposure </a:t>
                      </a:r>
                      <a:r>
                        <a:rPr lang="en-GB" sz="900" dirty="0" smtClean="0">
                          <a:effectLst>
                            <a:outerShdw blurRad="38100" dist="38100" dir="2700000" algn="tl">
                              <a:srgbClr val="000000">
                                <a:alpha val="43137"/>
                              </a:srgbClr>
                            </a:outerShdw>
                          </a:effectLst>
                        </a:rPr>
                        <a:t>(</a:t>
                      </a:r>
                      <a:r>
                        <a:rPr lang="el-GR" sz="900" dirty="0" smtClean="0">
                          <a:effectLst>
                            <a:outerShdw blurRad="38100" dist="38100" dir="2700000" algn="tl">
                              <a:srgbClr val="000000">
                                <a:alpha val="43137"/>
                              </a:srgbClr>
                            </a:outerShdw>
                          </a:effectLst>
                        </a:rPr>
                        <a:t>Σ</a:t>
                      </a:r>
                      <a:r>
                        <a:rPr lang="en-GB" sz="900" dirty="0" smtClean="0">
                          <a:effectLst>
                            <a:outerShdw blurRad="38100" dist="38100" dir="2700000" algn="tl">
                              <a:srgbClr val="000000">
                                <a:alpha val="43137"/>
                              </a:srgbClr>
                            </a:outerShdw>
                          </a:effectLst>
                        </a:rPr>
                        <a:t> of </a:t>
                      </a:r>
                      <a:r>
                        <a:rPr lang="en-GB" sz="900" dirty="0">
                          <a:effectLst>
                            <a:outerShdw blurRad="38100" dist="38100" dir="2700000" algn="tl">
                              <a:srgbClr val="000000">
                                <a:alpha val="43137"/>
                              </a:srgbClr>
                            </a:outerShdw>
                          </a:effectLst>
                        </a:rPr>
                        <a:t>all; total &gt; total no of cases)</a:t>
                      </a:r>
                      <a:endParaRPr lang="en-GB" sz="9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0"/>
                  </a:ext>
                </a:extLst>
              </a:tr>
              <a:tr h="407278">
                <a:tc>
                  <a:txBody>
                    <a:bodyPr/>
                    <a:lstStyle/>
                    <a:p>
                      <a:pPr>
                        <a:lnSpc>
                          <a:spcPct val="100000"/>
                        </a:lnSpc>
                        <a:spcAft>
                          <a:spcPts val="0"/>
                        </a:spcAft>
                      </a:pPr>
                      <a:r>
                        <a:rPr lang="en-GB" sz="1100" b="1" dirty="0">
                          <a:effectLst>
                            <a:outerShdw blurRad="38100" dist="38100" dir="2700000" algn="tl">
                              <a:srgbClr val="000000">
                                <a:alpha val="43137"/>
                              </a:srgbClr>
                            </a:outerShdw>
                          </a:effectLst>
                        </a:rPr>
                        <a:t>Exposure - at least 1 route</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rPr>
                        <a:t>11,722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rPr>
                        <a:t>2,298,567</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rPr>
                        <a:t>73.5%</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1"/>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Coated/impregnated CVC</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93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18,236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0.8%</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2"/>
                  </a:ext>
                </a:extLst>
              </a:tr>
              <a:tr h="352031">
                <a:tc>
                  <a:txBody>
                    <a:bodyPr/>
                    <a:lstStyle/>
                    <a:p>
                      <a:pPr>
                        <a:lnSpc>
                          <a:spcPct val="100000"/>
                        </a:lnSpc>
                        <a:spcAft>
                          <a:spcPts val="0"/>
                        </a:spcAft>
                      </a:pPr>
                      <a:r>
                        <a:rPr lang="en-GB" sz="1100" dirty="0">
                          <a:effectLst>
                            <a:outerShdw blurRad="38100" dist="38100" dir="2700000" algn="tl">
                              <a:srgbClr val="000000">
                                <a:alpha val="43137"/>
                              </a:srgbClr>
                            </a:outerShdw>
                          </a:effectLst>
                        </a:rPr>
                        <a:t>Urethral</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532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104,320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3.3%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4.5%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3.3%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3"/>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Skin Prep - anaesthetist</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8,232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1,614,213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51.6%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70.2%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50.9%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4"/>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Skin Prep - surgeon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7,120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1,396,161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44.7%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60.7%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44.0%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5"/>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Surgical irrigation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95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18,629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6"/>
                  </a:ext>
                </a:extLst>
              </a:tr>
              <a:tr h="352031">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101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19,805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7"/>
                  </a:ext>
                </a:extLst>
              </a:tr>
            </a:tbl>
          </a:graphicData>
        </a:graphic>
      </p:graphicFrame>
      <p:sp>
        <p:nvSpPr>
          <p:cNvPr id="12" name="Oval 11"/>
          <p:cNvSpPr/>
          <p:nvPr/>
        </p:nvSpPr>
        <p:spPr>
          <a:xfrm>
            <a:off x="9665497" y="1189152"/>
            <a:ext cx="900000" cy="900000"/>
          </a:xfrm>
          <a:prstGeom prst="ellipse">
            <a:avLst/>
          </a:prstGeom>
          <a:blipFill rotWithShape="1">
            <a:blip r:embed="rId6"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5" name="Picture 4"/>
          <p:cNvPicPr>
            <a:picLocks noChangeAspect="1"/>
          </p:cNvPicPr>
          <p:nvPr/>
        </p:nvPicPr>
        <p:blipFill>
          <a:blip r:embed="rId7"/>
          <a:stretch>
            <a:fillRect/>
          </a:stretch>
        </p:blipFill>
        <p:spPr>
          <a:xfrm>
            <a:off x="6416247" y="2278766"/>
            <a:ext cx="4943293" cy="3670772"/>
          </a:xfrm>
          <a:prstGeom prst="rect">
            <a:avLst/>
          </a:prstGeom>
        </p:spPr>
      </p:pic>
      <p:sp>
        <p:nvSpPr>
          <p:cNvPr id="17" name="Rectangle 16"/>
          <p:cNvSpPr/>
          <p:nvPr/>
        </p:nvSpPr>
        <p:spPr>
          <a:xfrm>
            <a:off x="704258" y="4486471"/>
            <a:ext cx="5256000" cy="667419"/>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4" name="Oval 13"/>
          <p:cNvSpPr/>
          <p:nvPr/>
        </p:nvSpPr>
        <p:spPr>
          <a:xfrm>
            <a:off x="3522518" y="3377045"/>
            <a:ext cx="550718" cy="373156"/>
          </a:xfrm>
          <a:prstGeom prst="ellipse">
            <a:avLst/>
          </a:prstGeom>
          <a:noFill/>
          <a:ln w="28575">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44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bg/>
                                          </p:spTgt>
                                        </p:tgtEl>
                                        <p:attrNameLst>
                                          <p:attrName>style.visibility</p:attrName>
                                        </p:attrNameLst>
                                      </p:cBhvr>
                                      <p:to>
                                        <p:strVal val="visible"/>
                                      </p:to>
                                    </p:set>
                                    <p:animEffect transition="in" filter="fade">
                                      <p:cBhvr>
                                        <p:cTn id="38" dur="500"/>
                                        <p:tgtEl>
                                          <p:spTgt spid="29">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Effect transition="in" filter="fade">
                                      <p:cBhvr>
                                        <p:cTn id="41" dur="500"/>
                                        <p:tgtEl>
                                          <p:spTgt spid="29">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animBg="1"/>
      <p:bldP spid="29" grpId="0" uiExpand="1" build="p" animBg="1"/>
      <p:bldP spid="4" grpId="0" animBg="1"/>
      <p:bldP spid="11" grpId="0" animBg="1"/>
      <p:bldP spid="17"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effectLst>
                  <a:outerShdw blurRad="38100" dist="38100" dir="2700000" algn="tl">
                    <a:srgbClr val="000000">
                      <a:alpha val="43137"/>
                    </a:srgbClr>
                  </a:outerShdw>
                </a:effectLst>
              </a:rPr>
              <a:t>The Allergen Survey:</a:t>
            </a:r>
            <a:br>
              <a:rPr lang="en-US" sz="4000"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perioperative </a:t>
            </a:r>
            <a:r>
              <a:rPr lang="en-US" b="1" dirty="0">
                <a:effectLst>
                  <a:outerShdw blurRad="38100" dist="38100" dir="2700000" algn="tl">
                    <a:srgbClr val="000000">
                      <a:alpha val="43137"/>
                    </a:srgbClr>
                  </a:outerShdw>
                </a:effectLst>
              </a:rPr>
              <a:t>drug exposure</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4082471"/>
              </p:ext>
            </p:extLst>
          </p:nvPr>
        </p:nvGraphicFramePr>
        <p:xfrm>
          <a:off x="609600" y="1689493"/>
          <a:ext cx="10972800" cy="4262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604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28699"/>
            <a:ext cx="10972800" cy="828676"/>
          </a:xfrm>
        </p:spPr>
        <p:txBody>
          <a:bodyPr>
            <a:normAutofit/>
          </a:bodyPr>
          <a:lstStyle/>
          <a:p>
            <a:r>
              <a:rPr lang="en-US" sz="3200" b="1" smtClean="0">
                <a:effectLst>
                  <a:outerShdw blurRad="38100" dist="38100" dir="2700000" algn="tl">
                    <a:srgbClr val="000000">
                      <a:alpha val="43137"/>
                    </a:srgbClr>
                  </a:outerShdw>
                </a:effectLst>
              </a:rPr>
              <a:t>Antiseptics – </a:t>
            </a:r>
            <a:r>
              <a:rPr lang="en-US" sz="3200" b="1">
                <a:effectLst>
                  <a:outerShdw blurRad="38100" dist="38100" dir="2700000" algn="tl">
                    <a:srgbClr val="000000">
                      <a:alpha val="43137"/>
                    </a:srgbClr>
                  </a:outerShdw>
                </a:effectLst>
              </a:rPr>
              <a:t>povidone-iodine</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Overall exposure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r>
              <a:rPr lang="en-GB" sz="2200" b="1" dirty="0" smtClean="0">
                <a:solidFill>
                  <a:srgbClr val="50ABBF"/>
                </a:solidFill>
                <a:effectLst>
                  <a:outerShdw blurRad="38100" dist="38100" dir="2700000" algn="tl">
                    <a:srgbClr val="000000">
                      <a:alpha val="43137"/>
                    </a:srgbClr>
                  </a:outerShdw>
                </a:effectLst>
                <a:ea typeface="+mj-ea"/>
              </a:rPr>
              <a:t>Exposure by specialty</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73014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73014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6359322" y="2278767"/>
            <a:ext cx="5076614" cy="3672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112710984"/>
              </p:ext>
            </p:extLst>
          </p:nvPr>
        </p:nvGraphicFramePr>
        <p:xfrm>
          <a:off x="674761" y="2278767"/>
          <a:ext cx="5292000" cy="3636002"/>
        </p:xfrm>
        <a:graphic>
          <a:graphicData uri="http://schemas.openxmlformats.org/drawingml/2006/table">
            <a:tbl>
              <a:tblPr firstRow="1" firstCol="1" bandRow="1">
                <a:tableStyleId>{F5AB1C69-6EDB-4FF4-983F-18BD219EF322}</a:tableStyleId>
              </a:tblPr>
              <a:tblGrid>
                <a:gridCol w="1305424">
                  <a:extLst>
                    <a:ext uri="{9D8B030D-6E8A-4147-A177-3AD203B41FA5}">
                      <a16:colId xmlns:a16="http://schemas.microsoft.com/office/drawing/2014/main" val="20000"/>
                    </a:ext>
                  </a:extLst>
                </a:gridCol>
                <a:gridCol w="896749">
                  <a:extLst>
                    <a:ext uri="{9D8B030D-6E8A-4147-A177-3AD203B41FA5}">
                      <a16:colId xmlns:a16="http://schemas.microsoft.com/office/drawing/2014/main" val="20001"/>
                    </a:ext>
                  </a:extLst>
                </a:gridCol>
                <a:gridCol w="836967">
                  <a:extLst>
                    <a:ext uri="{9D8B030D-6E8A-4147-A177-3AD203B41FA5}">
                      <a16:colId xmlns:a16="http://schemas.microsoft.com/office/drawing/2014/main" val="20002"/>
                    </a:ext>
                  </a:extLst>
                </a:gridCol>
                <a:gridCol w="590783">
                  <a:extLst>
                    <a:ext uri="{9D8B030D-6E8A-4147-A177-3AD203B41FA5}">
                      <a16:colId xmlns:a16="http://schemas.microsoft.com/office/drawing/2014/main" val="20003"/>
                    </a:ext>
                  </a:extLst>
                </a:gridCol>
                <a:gridCol w="743607">
                  <a:extLst>
                    <a:ext uri="{9D8B030D-6E8A-4147-A177-3AD203B41FA5}">
                      <a16:colId xmlns:a16="http://schemas.microsoft.com/office/drawing/2014/main" val="20004"/>
                    </a:ext>
                  </a:extLst>
                </a:gridCol>
                <a:gridCol w="918470">
                  <a:extLst>
                    <a:ext uri="{9D8B030D-6E8A-4147-A177-3AD203B41FA5}">
                      <a16:colId xmlns:a16="http://schemas.microsoft.com/office/drawing/2014/main" val="20005"/>
                    </a:ext>
                  </a:extLst>
                </a:gridCol>
              </a:tblGrid>
              <a:tr h="1354612">
                <a:tc>
                  <a:txBody>
                    <a:bodyPr/>
                    <a:lstStyle/>
                    <a:p>
                      <a:pPr>
                        <a:lnSpc>
                          <a:spcPct val="100000"/>
                        </a:lnSpc>
                        <a:spcAft>
                          <a:spcPts val="0"/>
                        </a:spcAft>
                      </a:pPr>
                      <a:r>
                        <a:rPr lang="en-GB" sz="1100" dirty="0">
                          <a:effectLst>
                            <a:outerShdw blurRad="38100" dist="38100" dir="2700000" algn="tl">
                              <a:srgbClr val="000000">
                                <a:alpha val="43137"/>
                              </a:srgbClr>
                            </a:outerShdw>
                          </a:effectLst>
                        </a:rPr>
                        <a:t>Povidone-iodine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a:t>
                      </a:r>
                      <a:r>
                        <a:rPr lang="en-GB" sz="1100" dirty="0" smtClean="0">
                          <a:effectLst>
                            <a:outerShdw blurRad="38100" dist="38100" dir="2700000" algn="tl">
                              <a:srgbClr val="000000">
                                <a:alpha val="43137"/>
                              </a:srgbClr>
                            </a:outerShdw>
                          </a:effectLst>
                        </a:rPr>
                        <a:t>cases exposed </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t>
                      </a:r>
                      <a:r>
                        <a:rPr lang="en-GB" sz="1100" dirty="0" smtClean="0">
                          <a:effectLst>
                            <a:outerShdw blurRad="38100" dist="38100" dir="2700000" algn="tl">
                              <a:srgbClr val="000000">
                                <a:alpha val="43137"/>
                              </a:srgbClr>
                            </a:outerShdw>
                          </a:effectLst>
                        </a:rPr>
                        <a:t>all p-</a:t>
                      </a:r>
                      <a:r>
                        <a:rPr lang="en-GB" sz="1100" dirty="0" err="1" smtClean="0">
                          <a:effectLst>
                            <a:outerShdw blurRad="38100" dist="38100" dir="2700000" algn="tl">
                              <a:srgbClr val="000000">
                                <a:alpha val="43137"/>
                              </a:srgbClr>
                            </a:outerShdw>
                          </a:effectLst>
                        </a:rPr>
                        <a:t>i</a:t>
                      </a:r>
                      <a:r>
                        <a:rPr lang="en-GB" sz="1100" baseline="0" dirty="0" smtClean="0">
                          <a:effectLst>
                            <a:outerShdw blurRad="38100" dist="38100" dir="2700000" algn="tl">
                              <a:srgbClr val="000000">
                                <a:alpha val="43137"/>
                              </a:srgbClr>
                            </a:outerShdw>
                          </a:effectLst>
                        </a:rPr>
                        <a:t> exposure</a:t>
                      </a:r>
                      <a:r>
                        <a:rPr lang="en-GB" sz="1100" dirty="0" smtClean="0">
                          <a:effectLst>
                            <a:outerShdw blurRad="38100" dist="38100" dir="2700000" algn="tl">
                              <a:srgbClr val="000000">
                                <a:alpha val="43137"/>
                              </a:srgbClr>
                            </a:outerShdw>
                          </a:effectLst>
                        </a:rPr>
                        <a:t> </a:t>
                      </a:r>
                      <a:r>
                        <a:rPr lang="en-GB" sz="900" dirty="0" smtClean="0">
                          <a:effectLst>
                            <a:outerShdw blurRad="38100" dist="38100" dir="2700000" algn="tl">
                              <a:srgbClr val="000000">
                                <a:alpha val="43137"/>
                              </a:srgbClr>
                            </a:outerShdw>
                          </a:effectLst>
                        </a:rPr>
                        <a:t>(</a:t>
                      </a:r>
                      <a:r>
                        <a:rPr lang="el-GR" sz="900" dirty="0" smtClean="0">
                          <a:effectLst>
                            <a:outerShdw blurRad="38100" dist="38100" dir="2700000" algn="tl">
                              <a:srgbClr val="000000">
                                <a:alpha val="43137"/>
                              </a:srgbClr>
                            </a:outerShdw>
                          </a:effectLst>
                        </a:rPr>
                        <a:t>Σ</a:t>
                      </a:r>
                      <a:r>
                        <a:rPr lang="en-GB" sz="900" dirty="0" smtClean="0">
                          <a:effectLst>
                            <a:outerShdw blurRad="38100" dist="38100" dir="2700000" algn="tl">
                              <a:srgbClr val="000000">
                                <a:alpha val="43137"/>
                              </a:srgbClr>
                            </a:outerShdw>
                          </a:effectLst>
                        </a:rPr>
                        <a:t> of </a:t>
                      </a:r>
                      <a:r>
                        <a:rPr lang="en-GB" sz="900" dirty="0">
                          <a:effectLst>
                            <a:outerShdw blurRad="38100" dist="38100" dir="2700000" algn="tl">
                              <a:srgbClr val="000000">
                                <a:alpha val="43137"/>
                              </a:srgbClr>
                            </a:outerShdw>
                          </a:effectLst>
                        </a:rPr>
                        <a:t>all; total &gt; total no of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56278">
                <a:tc>
                  <a:txBody>
                    <a:bodyPr/>
                    <a:lstStyle/>
                    <a:p>
                      <a:pPr>
                        <a:lnSpc>
                          <a:spcPct val="100000"/>
                        </a:lnSpc>
                        <a:spcAft>
                          <a:spcPts val="0"/>
                        </a:spcAft>
                      </a:pPr>
                      <a:r>
                        <a:rPr lang="en-GB" sz="1100" b="1" dirty="0">
                          <a:effectLst>
                            <a:outerShdw blurRad="38100" dist="38100" dir="2700000" algn="tl">
                              <a:srgbClr val="000000">
                                <a:alpha val="43137"/>
                              </a:srgbClr>
                            </a:outerShdw>
                          </a:effectLst>
                        </a:rPr>
                        <a:t>Exposure - at least 1 route</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6,382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1,251,446</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40.0%</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56278">
                <a:tc>
                  <a:txBody>
                    <a:bodyPr/>
                    <a:lstStyle/>
                    <a:p>
                      <a:pPr>
                        <a:lnSpc>
                          <a:spcPct val="100000"/>
                        </a:lnSpc>
                        <a:spcAft>
                          <a:spcPts val="0"/>
                        </a:spcAft>
                      </a:pPr>
                      <a:r>
                        <a:rPr lang="en-GB" sz="1100" dirty="0">
                          <a:effectLst>
                            <a:outerShdw blurRad="38100" dist="38100" dir="2700000" algn="tl">
                              <a:srgbClr val="000000">
                                <a:alpha val="43137"/>
                              </a:srgbClr>
                            </a:outerShdw>
                          </a:effectLst>
                        </a:rPr>
                        <a:t>Skin prep anaesthetist</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1,047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205,306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6.6%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16.4%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14.6%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56278">
                <a:tc>
                  <a:txBody>
                    <a:bodyPr/>
                    <a:lstStyle/>
                    <a:p>
                      <a:pPr>
                        <a:lnSpc>
                          <a:spcPct val="100000"/>
                        </a:lnSpc>
                        <a:spcAft>
                          <a:spcPts val="0"/>
                        </a:spcAft>
                      </a:pPr>
                      <a:r>
                        <a:rPr lang="en-GB" sz="1100" dirty="0">
                          <a:effectLst>
                            <a:outerShdw blurRad="38100" dist="38100" dir="2700000" algn="tl">
                              <a:srgbClr val="000000">
                                <a:alpha val="43137"/>
                              </a:srgbClr>
                            </a:outerShdw>
                          </a:effectLst>
                        </a:rPr>
                        <a:t>Skin prep surgeon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5,852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1,147,519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36.7%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91.7%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81.3%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56278">
                <a:tc>
                  <a:txBody>
                    <a:bodyPr/>
                    <a:lstStyle/>
                    <a:p>
                      <a:pPr>
                        <a:lnSpc>
                          <a:spcPct val="100000"/>
                        </a:lnSpc>
                        <a:spcAft>
                          <a:spcPts val="0"/>
                        </a:spcAft>
                      </a:pPr>
                      <a:r>
                        <a:rPr lang="en-GB" sz="1100" dirty="0">
                          <a:effectLst>
                            <a:outerShdw blurRad="38100" dist="38100" dir="2700000" algn="tl">
                              <a:srgbClr val="000000">
                                <a:alpha val="43137"/>
                              </a:srgbClr>
                            </a:outerShdw>
                          </a:effectLst>
                        </a:rPr>
                        <a:t>Surgical irrigation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137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26,864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0.9%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56278">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159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31,178</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2.5%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2.2%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16" name="Rectangle 15"/>
          <p:cNvSpPr/>
          <p:nvPr/>
        </p:nvSpPr>
        <p:spPr>
          <a:xfrm>
            <a:off x="692383" y="4572004"/>
            <a:ext cx="5292000" cy="391885"/>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7" name="Oval 16"/>
          <p:cNvSpPr/>
          <p:nvPr/>
        </p:nvSpPr>
        <p:spPr>
          <a:xfrm>
            <a:off x="5024633" y="1179154"/>
            <a:ext cx="900000" cy="900000"/>
          </a:xfrm>
          <a:prstGeom prst="ellipse">
            <a:avLst/>
          </a:prstGeom>
          <a:blipFill rotWithShape="1">
            <a:blip r:embed="rId4"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9" name="Oval 18"/>
          <p:cNvSpPr/>
          <p:nvPr/>
        </p:nvSpPr>
        <p:spPr>
          <a:xfrm>
            <a:off x="10592936" y="1179154"/>
            <a:ext cx="900000" cy="900000"/>
          </a:xfrm>
          <a:prstGeom prst="ellipse">
            <a:avLst/>
          </a:prstGeom>
          <a:blipFill rotWithShape="1">
            <a:blip r:embed="rId5" cstate="print">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2126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bg/>
                                          </p:spTgt>
                                        </p:tgtEl>
                                        <p:attrNameLst>
                                          <p:attrName>style.visibility</p:attrName>
                                        </p:attrNameLst>
                                      </p:cBhvr>
                                      <p:to>
                                        <p:strVal val="visible"/>
                                      </p:to>
                                    </p:set>
                                    <p:animEffect transition="in" filter="fade">
                                      <p:cBhvr>
                                        <p:cTn id="29" dur="500"/>
                                        <p:tgtEl>
                                          <p:spTgt spid="29">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4" grpId="0" animBg="1"/>
      <p:bldP spid="11"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46493"/>
            <a:ext cx="11100955" cy="1143000"/>
          </a:xfrm>
        </p:spPr>
        <p:txBody>
          <a:bodyPr>
            <a:normAutofit/>
          </a:bodyPr>
          <a:lstStyle/>
          <a:p>
            <a:r>
              <a:rPr lang="en-US" sz="3200" b="1" dirty="0">
                <a:effectLst>
                  <a:outerShdw blurRad="38100" dist="38100" dir="2700000" algn="tl">
                    <a:srgbClr val="000000">
                      <a:alpha val="43137"/>
                    </a:srgbClr>
                  </a:outerShdw>
                </a:effectLst>
              </a:rPr>
              <a:t>The </a:t>
            </a:r>
            <a:r>
              <a:rPr lang="en-US" sz="3200" b="1" dirty="0" smtClean="0">
                <a:effectLst>
                  <a:outerShdw blurRad="38100" dist="38100" dir="2700000" algn="tl">
                    <a:srgbClr val="000000">
                      <a:alpha val="43137"/>
                    </a:srgbClr>
                  </a:outerShdw>
                </a:effectLst>
              </a:rPr>
              <a:t>NAP6 Allergen </a:t>
            </a:r>
            <a:r>
              <a:rPr lang="en-US" sz="3200" b="1" dirty="0">
                <a:effectLst>
                  <a:outerShdw blurRad="38100" dist="38100" dir="2700000" algn="tl">
                    <a:srgbClr val="000000">
                      <a:alpha val="43137"/>
                    </a:srgbClr>
                  </a:outerShdw>
                </a:effectLst>
              </a:rPr>
              <a:t>Survey: perioperative drug exposure</a:t>
            </a:r>
            <a:endParaRPr lang="en-GB" sz="32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5173512"/>
              </p:ext>
            </p:extLst>
          </p:nvPr>
        </p:nvGraphicFramePr>
        <p:xfrm>
          <a:off x="795646" y="1472540"/>
          <a:ext cx="10616541" cy="4381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817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Title-Lilac.jpg"/>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524000" y="562709"/>
            <a:ext cx="9144000" cy="5385916"/>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pic>
      <p:sp>
        <p:nvSpPr>
          <p:cNvPr id="5" name="Title 1"/>
          <p:cNvSpPr txBox="1">
            <a:spLocks/>
          </p:cNvSpPr>
          <p:nvPr/>
        </p:nvSpPr>
        <p:spPr>
          <a:xfrm>
            <a:off x="1874525" y="3029499"/>
            <a:ext cx="8669197" cy="8572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800" kern="1200">
                <a:solidFill>
                  <a:srgbClr val="00A7B5"/>
                </a:solidFill>
                <a:latin typeface="Century Gothic"/>
                <a:ea typeface="+mj-ea"/>
                <a:cs typeface="Century Gothic"/>
              </a:defRPr>
            </a:lvl1pPr>
          </a:lstStyle>
          <a:p>
            <a:pPr algn="ctr"/>
            <a:r>
              <a:rPr lang="en-US" sz="5000" dirty="0">
                <a:solidFill>
                  <a:schemeClr val="bg1"/>
                </a:solidFill>
              </a:rPr>
              <a:t>Any questions?</a:t>
            </a:r>
          </a:p>
        </p:txBody>
      </p:sp>
    </p:spTree>
    <p:extLst>
      <p:ext uri="{BB962C8B-B14F-4D97-AF65-F5344CB8AC3E}">
        <p14:creationId xmlns:p14="http://schemas.microsoft.com/office/powerpoint/2010/main" val="953053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6493"/>
            <a:ext cx="10972800" cy="702774"/>
          </a:xfrm>
        </p:spPr>
        <p:txBody>
          <a:bodyPr anchor="t">
            <a:normAutofit/>
          </a:bodyPr>
          <a:lstStyle/>
          <a:p>
            <a:pPr>
              <a:spcBef>
                <a:spcPts val="600"/>
              </a:spcBef>
              <a:spcAft>
                <a:spcPts val="600"/>
              </a:spcAft>
            </a:pPr>
            <a:r>
              <a:rPr lang="en-US" sz="3200" b="1" dirty="0" smtClean="0"/>
              <a:t>The Allergen Survey</a:t>
            </a:r>
            <a:r>
              <a:rPr lang="en-US" sz="3200" b="1" dirty="0"/>
              <a:t>: perioperative drug </a:t>
            </a:r>
            <a:r>
              <a:rPr lang="en-US" sz="3200" b="1" dirty="0" smtClean="0"/>
              <a:t>exposure</a:t>
            </a:r>
            <a:endParaRPr lang="en-US" sz="2800" b="1" dirty="0">
              <a:effectLst>
                <a:outerShdw blurRad="38100" dist="38100" dir="2700000" algn="tl">
                  <a:srgbClr val="000000">
                    <a:alpha val="43137"/>
                  </a:srgbClr>
                </a:outerShdw>
              </a:effectLst>
            </a:endParaRPr>
          </a:p>
        </p:txBody>
      </p:sp>
      <p:grpSp>
        <p:nvGrpSpPr>
          <p:cNvPr id="13" name="Group 12"/>
          <p:cNvGrpSpPr/>
          <p:nvPr/>
        </p:nvGrpSpPr>
        <p:grpSpPr>
          <a:xfrm>
            <a:off x="626429" y="1934151"/>
            <a:ext cx="2106290" cy="1053145"/>
            <a:chOff x="5042855" y="2902427"/>
            <a:chExt cx="2106290" cy="1053145"/>
          </a:xfrm>
        </p:grpSpPr>
        <p:grpSp>
          <p:nvGrpSpPr>
            <p:cNvPr id="9" name="Group 8"/>
            <p:cNvGrpSpPr/>
            <p:nvPr/>
          </p:nvGrpSpPr>
          <p:grpSpPr>
            <a:xfrm>
              <a:off x="5042855" y="2902427"/>
              <a:ext cx="2106290" cy="1053145"/>
              <a:chOff x="4433254" y="1230"/>
              <a:chExt cx="2106290" cy="1053145"/>
            </a:xfrm>
          </p:grpSpPr>
          <p:sp>
            <p:nvSpPr>
              <p:cNvPr id="11" name="Rectangle 10"/>
              <p:cNvSpPr/>
              <p:nvPr/>
            </p:nvSpPr>
            <p:spPr>
              <a:xfrm>
                <a:off x="4433254" y="1230"/>
                <a:ext cx="2106290" cy="1053145"/>
              </a:xfrm>
              <a:prstGeom prst="roundRect">
                <a:avLst/>
              </a:prstGeom>
              <a:ln w="28575"/>
            </p:spPr>
            <p:style>
              <a:lnRef idx="3">
                <a:schemeClr val="lt1"/>
              </a:lnRef>
              <a:fillRef idx="1">
                <a:schemeClr val="accent1"/>
              </a:fillRef>
              <a:effectRef idx="1">
                <a:schemeClr val="accent1"/>
              </a:effectRef>
              <a:fontRef idx="minor">
                <a:schemeClr val="lt1"/>
              </a:fontRef>
            </p:style>
          </p:sp>
          <p:sp>
            <p:nvSpPr>
              <p:cNvPr id="12" name="Rectangle 11"/>
              <p:cNvSpPr/>
              <p:nvPr/>
            </p:nvSpPr>
            <p:spPr>
              <a:xfrm>
                <a:off x="4433254" y="1230"/>
                <a:ext cx="2106290" cy="105314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80205" tIns="10160" rIns="10160" bIns="10160" numCol="1" spcCol="1270" anchor="ctr" anchorCtr="0">
                <a:noAutofit/>
              </a:bodyPr>
              <a:lstStyle/>
              <a:p>
                <a:pPr lvl="0" algn="ctr" defTabSz="711200">
                  <a:lnSpc>
                    <a:spcPct val="90000"/>
                  </a:lnSpc>
                  <a:spcBef>
                    <a:spcPct val="0"/>
                  </a:spcBef>
                  <a:spcAft>
                    <a:spcPct val="35000"/>
                  </a:spcAft>
                </a:pPr>
                <a:r>
                  <a:rPr lang="en-GB" sz="2000" b="1" kern="1200" dirty="0" smtClean="0">
                    <a:effectLst>
                      <a:outerShdw blurRad="38100" dist="38100" dir="2700000" algn="tl">
                        <a:srgbClr val="000000">
                          <a:alpha val="43137"/>
                        </a:srgbClr>
                      </a:outerShdw>
                    </a:effectLst>
                  </a:rPr>
                  <a:t>356</a:t>
                </a:r>
                <a:r>
                  <a:rPr lang="en-GB" sz="2000" kern="1200" dirty="0" smtClean="0">
                    <a:effectLst>
                      <a:outerShdw blurRad="38100" dist="38100" dir="2700000" algn="tl">
                        <a:srgbClr val="000000">
                          <a:alpha val="43137"/>
                        </a:srgbClr>
                      </a:outerShdw>
                    </a:effectLst>
                  </a:rPr>
                  <a:t> sites </a:t>
                </a:r>
                <a:r>
                  <a:rPr lang="en-GB" sz="1400" kern="1200" dirty="0" smtClean="0">
                    <a:effectLst>
                      <a:outerShdw blurRad="38100" dist="38100" dir="2700000" algn="tl">
                        <a:srgbClr val="000000">
                          <a:alpha val="43137"/>
                        </a:srgbClr>
                      </a:outerShdw>
                    </a:effectLst>
                  </a:rPr>
                  <a:t>approached</a:t>
                </a:r>
                <a:endParaRPr lang="en-GB" sz="1400" kern="1200" dirty="0">
                  <a:effectLst>
                    <a:outerShdw blurRad="38100" dist="38100" dir="2700000" algn="tl">
                      <a:srgbClr val="000000">
                        <a:alpha val="43137"/>
                      </a:srgbClr>
                    </a:outerShdw>
                  </a:effectLst>
                </a:endParaRPr>
              </a:p>
            </p:txBody>
          </p:sp>
        </p:grpSp>
        <p:sp>
          <p:nvSpPr>
            <p:cNvPr id="10" name="Rounded Rectangle 9"/>
            <p:cNvSpPr/>
            <p:nvPr/>
          </p:nvSpPr>
          <p:spPr>
            <a:xfrm>
              <a:off x="5148170" y="3007741"/>
              <a:ext cx="631887" cy="842516"/>
            </a:xfrm>
            <a:prstGeom prst="roundRect">
              <a:avLst/>
            </a:prstGeom>
            <a:blipFill rotWithShape="1">
              <a:blip r:embed="rId3"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22" name="Group 21"/>
          <p:cNvGrpSpPr/>
          <p:nvPr/>
        </p:nvGrpSpPr>
        <p:grpSpPr>
          <a:xfrm>
            <a:off x="4055850" y="1934151"/>
            <a:ext cx="2106290" cy="1053145"/>
            <a:chOff x="4323188" y="2953837"/>
            <a:chExt cx="2106290" cy="1053145"/>
          </a:xfrm>
        </p:grpSpPr>
        <p:grpSp>
          <p:nvGrpSpPr>
            <p:cNvPr id="18" name="Group 17"/>
            <p:cNvGrpSpPr/>
            <p:nvPr/>
          </p:nvGrpSpPr>
          <p:grpSpPr>
            <a:xfrm>
              <a:off x="4323188" y="2953837"/>
              <a:ext cx="2106290" cy="1053145"/>
              <a:chOff x="3158949" y="1496695"/>
              <a:chExt cx="2106290" cy="1053145"/>
            </a:xfrm>
          </p:grpSpPr>
          <p:sp>
            <p:nvSpPr>
              <p:cNvPr id="20" name="Rounded Rectangle 19"/>
              <p:cNvSpPr/>
              <p:nvPr/>
            </p:nvSpPr>
            <p:spPr>
              <a:xfrm>
                <a:off x="3158949" y="1496695"/>
                <a:ext cx="2106290" cy="1053145"/>
              </a:xfrm>
              <a:prstGeom prst="roundRect">
                <a:avLst/>
              </a:prstGeom>
              <a:ln w="28575"/>
            </p:spPr>
            <p:style>
              <a:lnRef idx="3">
                <a:schemeClr val="lt1"/>
              </a:lnRef>
              <a:fillRef idx="1">
                <a:schemeClr val="accent3"/>
              </a:fillRef>
              <a:effectRef idx="1">
                <a:schemeClr val="accent3"/>
              </a:effectRef>
              <a:fontRef idx="minor">
                <a:schemeClr val="lt1"/>
              </a:fontRef>
            </p:style>
          </p:sp>
          <p:sp>
            <p:nvSpPr>
              <p:cNvPr id="21" name="Rounded Rectangle 4"/>
              <p:cNvSpPr/>
              <p:nvPr/>
            </p:nvSpPr>
            <p:spPr>
              <a:xfrm>
                <a:off x="3210359" y="1548105"/>
                <a:ext cx="2003470" cy="950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0205" tIns="11430" rIns="11430" bIns="11430" numCol="1" spcCol="1270" anchor="ctr" anchorCtr="0">
                <a:noAutofit/>
              </a:bodyPr>
              <a:lstStyle/>
              <a:p>
                <a:pPr lvl="0" algn="ctr" defTabSz="800100">
                  <a:lnSpc>
                    <a:spcPct val="90000"/>
                  </a:lnSpc>
                  <a:spcBef>
                    <a:spcPct val="0"/>
                  </a:spcBef>
                  <a:spcAft>
                    <a:spcPct val="35000"/>
                  </a:spcAft>
                </a:pPr>
                <a:r>
                  <a:rPr lang="en-GB" sz="2000" b="1" kern="1200" dirty="0" smtClean="0">
                    <a:effectLst>
                      <a:outerShdw blurRad="38100" dist="38100" dir="2700000" algn="tl">
                        <a:srgbClr val="000000">
                          <a:alpha val="43137"/>
                        </a:srgbClr>
                      </a:outerShdw>
                    </a:effectLst>
                  </a:rPr>
                  <a:t>342</a:t>
                </a:r>
                <a:r>
                  <a:rPr lang="en-GB" sz="2000" kern="1200" dirty="0" smtClean="0">
                    <a:effectLst>
                      <a:outerShdw blurRad="38100" dist="38100" dir="2700000" algn="tl">
                        <a:srgbClr val="000000">
                          <a:alpha val="43137"/>
                        </a:srgbClr>
                      </a:outerShdw>
                    </a:effectLst>
                  </a:rPr>
                  <a:t> sites </a:t>
                </a:r>
                <a:r>
                  <a:rPr lang="en-GB" sz="1600" kern="1200" dirty="0" smtClean="0">
                    <a:effectLst>
                      <a:outerShdw blurRad="38100" dist="38100" dir="2700000" algn="tl">
                        <a:srgbClr val="000000">
                          <a:alpha val="43137"/>
                        </a:srgbClr>
                      </a:outerShdw>
                    </a:effectLst>
                  </a:rPr>
                  <a:t>took part</a:t>
                </a:r>
                <a:endParaRPr lang="en-GB" sz="2100" kern="1200" dirty="0">
                  <a:effectLst>
                    <a:outerShdw blurRad="38100" dist="38100" dir="2700000" algn="tl">
                      <a:srgbClr val="000000">
                        <a:alpha val="43137"/>
                      </a:srgbClr>
                    </a:outerShdw>
                  </a:effectLst>
                </a:endParaRPr>
              </a:p>
            </p:txBody>
          </p:sp>
        </p:grpSp>
        <p:sp>
          <p:nvSpPr>
            <p:cNvPr id="19" name="Rounded Rectangle 18"/>
            <p:cNvSpPr/>
            <p:nvPr/>
          </p:nvSpPr>
          <p:spPr>
            <a:xfrm>
              <a:off x="4428503" y="3059152"/>
              <a:ext cx="631887" cy="842516"/>
            </a:xfrm>
            <a:prstGeom prst="roundRect">
              <a:avLst/>
            </a:prstGeom>
            <a:blipFill rotWithShape="1">
              <a:blip r:embed="rId4"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5185779"/>
                <a:satOff val="-21148"/>
                <a:lumOff val="10386"/>
                <a:alphaOff val="0"/>
              </a:schemeClr>
            </a:effectRef>
            <a:fontRef idx="minor">
              <a:schemeClr val="lt1">
                <a:hueOff val="0"/>
                <a:satOff val="0"/>
                <a:lumOff val="0"/>
                <a:alphaOff val="0"/>
              </a:schemeClr>
            </a:fontRef>
          </p:style>
        </p:sp>
      </p:grpSp>
      <p:cxnSp>
        <p:nvCxnSpPr>
          <p:cNvPr id="24" name="Straight Arrow Connector 23"/>
          <p:cNvCxnSpPr>
            <a:stCxn id="11" idx="3"/>
            <a:endCxn id="20" idx="1"/>
          </p:cNvCxnSpPr>
          <p:nvPr/>
        </p:nvCxnSpPr>
        <p:spPr>
          <a:xfrm>
            <a:off x="2732719" y="2460724"/>
            <a:ext cx="13231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805868" y="3918759"/>
            <a:ext cx="2602545" cy="1466372"/>
            <a:chOff x="5042855" y="2902428"/>
            <a:chExt cx="2106290" cy="1053145"/>
          </a:xfrm>
        </p:grpSpPr>
        <p:grpSp>
          <p:nvGrpSpPr>
            <p:cNvPr id="25" name="Group 24"/>
            <p:cNvGrpSpPr/>
            <p:nvPr/>
          </p:nvGrpSpPr>
          <p:grpSpPr>
            <a:xfrm>
              <a:off x="5042855" y="2902428"/>
              <a:ext cx="2106290" cy="1053145"/>
              <a:chOff x="1884644" y="2992161"/>
              <a:chExt cx="2106290" cy="1053145"/>
            </a:xfrm>
          </p:grpSpPr>
          <p:sp>
            <p:nvSpPr>
              <p:cNvPr id="27" name="Rounded Rectangle 26"/>
              <p:cNvSpPr/>
              <p:nvPr/>
            </p:nvSpPr>
            <p:spPr>
              <a:xfrm>
                <a:off x="1884644" y="2992161"/>
                <a:ext cx="2106290" cy="1053145"/>
              </a:xfrm>
              <a:prstGeom prst="roundRect">
                <a:avLst/>
              </a:prstGeom>
              <a:ln w="28575"/>
            </p:spPr>
            <p:style>
              <a:lnRef idx="3">
                <a:schemeClr val="lt1"/>
              </a:lnRef>
              <a:fillRef idx="1">
                <a:schemeClr val="accent2"/>
              </a:fillRef>
              <a:effectRef idx="1">
                <a:schemeClr val="accent2"/>
              </a:effectRef>
              <a:fontRef idx="minor">
                <a:schemeClr val="lt1"/>
              </a:fontRef>
            </p:style>
          </p:sp>
          <p:sp>
            <p:nvSpPr>
              <p:cNvPr id="28" name="Rounded Rectangle 4"/>
              <p:cNvSpPr/>
              <p:nvPr/>
            </p:nvSpPr>
            <p:spPr>
              <a:xfrm>
                <a:off x="1936054" y="3043571"/>
                <a:ext cx="2003470" cy="950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0205" tIns="15240" rIns="15240" bIns="15240" numCol="1" spcCol="1270" anchor="ctr" anchorCtr="0">
                <a:noAutofit/>
              </a:bodyPr>
              <a:lstStyle/>
              <a:p>
                <a:pPr marL="357188" algn="ctr" defTabSz="1066800">
                  <a:lnSpc>
                    <a:spcPct val="90000"/>
                  </a:lnSpc>
                  <a:spcBef>
                    <a:spcPct val="0"/>
                  </a:spcBef>
                  <a:spcAft>
                    <a:spcPct val="35000"/>
                  </a:spcAft>
                </a:pPr>
                <a:r>
                  <a:rPr lang="en-GB" sz="2800" b="1" dirty="0" smtClean="0">
                    <a:effectLst>
                      <a:outerShdw blurRad="38100" dist="38100" dir="2700000" algn="tl">
                        <a:srgbClr val="000000">
                          <a:alpha val="43137"/>
                        </a:srgbClr>
                      </a:outerShdw>
                    </a:effectLst>
                  </a:rPr>
                  <a:t>15,942</a:t>
                </a:r>
                <a:r>
                  <a:rPr lang="en-GB" sz="3200" dirty="0" smtClean="0"/>
                  <a:t> </a:t>
                </a:r>
                <a:r>
                  <a:rPr lang="en-GB" sz="2000" dirty="0" smtClean="0">
                    <a:effectLst>
                      <a:outerShdw blurRad="38100" dist="38100" dir="2700000" algn="tl">
                        <a:srgbClr val="000000">
                          <a:alpha val="43137"/>
                        </a:srgbClr>
                      </a:outerShdw>
                    </a:effectLst>
                  </a:rPr>
                  <a:t>forms        returned</a:t>
                </a:r>
                <a:endParaRPr lang="en-GB" sz="2400" dirty="0">
                  <a:effectLst>
                    <a:outerShdw blurRad="38100" dist="38100" dir="2700000" algn="tl">
                      <a:srgbClr val="000000">
                        <a:alpha val="43137"/>
                      </a:srgbClr>
                    </a:outerShdw>
                  </a:effectLst>
                </a:endParaRPr>
              </a:p>
            </p:txBody>
          </p:sp>
        </p:grpSp>
        <p:sp>
          <p:nvSpPr>
            <p:cNvPr id="26" name="Rectangle 25"/>
            <p:cNvSpPr/>
            <p:nvPr/>
          </p:nvSpPr>
          <p:spPr>
            <a:xfrm>
              <a:off x="5170753" y="2994330"/>
              <a:ext cx="773000" cy="869341"/>
            </a:xfrm>
            <a:prstGeom prst="rect">
              <a:avLst/>
            </a:prstGeom>
            <a:blipFill rotWithShape="1">
              <a:blip r:embed="rId5"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1296445"/>
                <a:satOff val="-5287"/>
                <a:lumOff val="2597"/>
                <a:alphaOff val="0"/>
              </a:schemeClr>
            </a:effectRef>
            <a:fontRef idx="minor">
              <a:schemeClr val="lt1">
                <a:hueOff val="0"/>
                <a:satOff val="0"/>
                <a:lumOff val="0"/>
                <a:alphaOff val="0"/>
              </a:schemeClr>
            </a:fontRef>
          </p:style>
        </p:sp>
      </p:grpSp>
      <p:cxnSp>
        <p:nvCxnSpPr>
          <p:cNvPr id="31" name="Straight Arrow Connector 30"/>
          <p:cNvCxnSpPr>
            <a:stCxn id="20" idx="2"/>
            <a:endCxn id="27" idx="0"/>
          </p:cNvCxnSpPr>
          <p:nvPr/>
        </p:nvCxnSpPr>
        <p:spPr>
          <a:xfrm flipH="1">
            <a:off x="5107141" y="2987296"/>
            <a:ext cx="1854" cy="9314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33" name="Diagram 32"/>
          <p:cNvGraphicFramePr/>
          <p:nvPr>
            <p:extLst>
              <p:ext uri="{D42A27DB-BD31-4B8C-83A1-F6EECF244321}">
                <p14:modId xmlns:p14="http://schemas.microsoft.com/office/powerpoint/2010/main" val="575670263"/>
              </p:ext>
            </p:extLst>
          </p:nvPr>
        </p:nvGraphicFramePr>
        <p:xfrm>
          <a:off x="6556806" y="3847177"/>
          <a:ext cx="2310969" cy="14663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1" name="Group 50"/>
          <p:cNvGrpSpPr/>
          <p:nvPr/>
        </p:nvGrpSpPr>
        <p:grpSpPr>
          <a:xfrm>
            <a:off x="8954811" y="3918759"/>
            <a:ext cx="2602545" cy="1466372"/>
            <a:chOff x="8688111" y="3426990"/>
            <a:chExt cx="2602545" cy="1466372"/>
          </a:xfrm>
        </p:grpSpPr>
        <p:grpSp>
          <p:nvGrpSpPr>
            <p:cNvPr id="41" name="Group 40"/>
            <p:cNvGrpSpPr/>
            <p:nvPr/>
          </p:nvGrpSpPr>
          <p:grpSpPr>
            <a:xfrm>
              <a:off x="8688111" y="3426990"/>
              <a:ext cx="2602545" cy="1466372"/>
              <a:chOff x="1884644" y="2992161"/>
              <a:chExt cx="2106290" cy="1053145"/>
            </a:xfrm>
          </p:grpSpPr>
          <p:sp>
            <p:nvSpPr>
              <p:cNvPr id="43" name="Rounded Rectangle 42"/>
              <p:cNvSpPr/>
              <p:nvPr/>
            </p:nvSpPr>
            <p:spPr>
              <a:xfrm>
                <a:off x="1884644" y="2992161"/>
                <a:ext cx="2106290" cy="1053145"/>
              </a:xfrm>
              <a:prstGeom prst="roundRect">
                <a:avLst/>
              </a:prstGeom>
              <a:ln w="28575"/>
            </p:spPr>
            <p:style>
              <a:lnRef idx="3">
                <a:schemeClr val="lt1"/>
              </a:lnRef>
              <a:fillRef idx="1">
                <a:schemeClr val="accent2"/>
              </a:fillRef>
              <a:effectRef idx="1">
                <a:schemeClr val="accent2"/>
              </a:effectRef>
              <a:fontRef idx="minor">
                <a:schemeClr val="lt1"/>
              </a:fontRef>
            </p:style>
          </p:sp>
          <p:sp>
            <p:nvSpPr>
              <p:cNvPr id="44" name="Rounded Rectangle 4"/>
              <p:cNvSpPr/>
              <p:nvPr/>
            </p:nvSpPr>
            <p:spPr>
              <a:xfrm>
                <a:off x="1936054" y="3043571"/>
                <a:ext cx="2003470" cy="950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0205" tIns="15240" rIns="15240" bIns="15240" numCol="1" spcCol="1270" anchor="ctr" anchorCtr="0">
                <a:noAutofit/>
              </a:bodyPr>
              <a:lstStyle/>
              <a:p>
                <a:pPr marL="182563" algn="ctr" defTabSz="1066800">
                  <a:lnSpc>
                    <a:spcPct val="90000"/>
                  </a:lnSpc>
                  <a:spcBef>
                    <a:spcPct val="0"/>
                  </a:spcBef>
                  <a:spcAft>
                    <a:spcPct val="35000"/>
                  </a:spcAft>
                </a:pPr>
                <a:r>
                  <a:rPr lang="en-GB" sz="2400" b="1" dirty="0" smtClean="0">
                    <a:effectLst>
                      <a:outerShdw blurRad="38100" dist="38100" dir="2700000" algn="tl">
                        <a:srgbClr val="000000">
                          <a:alpha val="43137"/>
                        </a:srgbClr>
                      </a:outerShdw>
                    </a:effectLst>
                  </a:rPr>
                  <a:t>3,126,067</a:t>
                </a:r>
                <a:r>
                  <a:rPr lang="en-GB" sz="3200" dirty="0" smtClean="0"/>
                  <a:t> </a:t>
                </a:r>
                <a:r>
                  <a:rPr lang="en-GB" sz="2000" dirty="0" smtClean="0">
                    <a:effectLst>
                      <a:outerShdw blurRad="38100" dist="38100" dir="2700000" algn="tl">
                        <a:srgbClr val="000000">
                          <a:alpha val="43137"/>
                        </a:srgbClr>
                      </a:outerShdw>
                    </a:effectLst>
                  </a:rPr>
                  <a:t>estimated annual caseload</a:t>
                </a:r>
                <a:endParaRPr lang="en-GB" sz="2400" dirty="0">
                  <a:effectLst>
                    <a:outerShdw blurRad="38100" dist="38100" dir="2700000" algn="tl">
                      <a:srgbClr val="000000">
                        <a:alpha val="43137"/>
                      </a:srgbClr>
                    </a:outerShdw>
                  </a:effectLst>
                </a:endParaRPr>
              </a:p>
            </p:txBody>
          </p:sp>
        </p:grpSp>
        <p:sp>
          <p:nvSpPr>
            <p:cNvPr id="50" name="Rectangle 49"/>
            <p:cNvSpPr/>
            <p:nvPr/>
          </p:nvSpPr>
          <p:spPr>
            <a:xfrm>
              <a:off x="8854852" y="3607206"/>
              <a:ext cx="829080" cy="1158194"/>
            </a:xfrm>
            <a:prstGeom prst="rect">
              <a:avLst/>
            </a:prstGeom>
            <a:blipFill rotWithShape="1">
              <a:blip r:embed="rId11"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3889335"/>
                <a:satOff val="-15861"/>
                <a:lumOff val="7790"/>
                <a:alphaOff val="0"/>
              </a:schemeClr>
            </a:effectRef>
            <a:fontRef idx="minor">
              <a:schemeClr val="lt1">
                <a:hueOff val="0"/>
                <a:satOff val="0"/>
                <a:lumOff val="0"/>
                <a:alphaOff val="0"/>
              </a:schemeClr>
            </a:fontRef>
          </p:style>
        </p:sp>
      </p:grpSp>
      <p:sp>
        <p:nvSpPr>
          <p:cNvPr id="53" name="Text Placeholder 27"/>
          <p:cNvSpPr txBox="1">
            <a:spLocks/>
          </p:cNvSpPr>
          <p:nvPr/>
        </p:nvSpPr>
        <p:spPr>
          <a:xfrm>
            <a:off x="609600" y="1249267"/>
            <a:ext cx="10947756" cy="49702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rmAutofit lnSpcReduction="10000"/>
          </a:bodyPr>
          <a:lstStyle>
            <a:lvl1pPr marL="342900" indent="-342900" algn="l" defTabSz="457200" rtl="0" eaLnBrk="1" latinLnBrk="0" hangingPunct="1">
              <a:spcBef>
                <a:spcPct val="20000"/>
              </a:spcBef>
              <a:buClr>
                <a:srgbClr val="00A7B5"/>
              </a:buClr>
              <a:buFont typeface="Arial"/>
              <a:buChar char="•"/>
              <a:defRPr sz="28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A7B5"/>
              </a:buClr>
              <a:buFont typeface="Arial"/>
              <a:buChar char="•"/>
              <a:defRPr sz="2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2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GB" b="1" dirty="0" smtClean="0">
                <a:solidFill>
                  <a:srgbClr val="50ABBF"/>
                </a:solidFill>
                <a:effectLst>
                  <a:outerShdw blurRad="38100" dist="38100" dir="2700000" algn="tl">
                    <a:srgbClr val="000000">
                      <a:alpha val="43137"/>
                    </a:srgbClr>
                  </a:outerShdw>
                </a:effectLst>
                <a:ea typeface="+mj-ea"/>
              </a:rPr>
              <a:t>Caseload</a:t>
            </a:r>
            <a:endParaRPr lang="en-GB" b="1" dirty="0">
              <a:solidFill>
                <a:srgbClr val="50ABBF"/>
              </a:solidFill>
              <a:effectLst>
                <a:outerShdw blurRad="38100" dist="38100" dir="2700000" algn="tl">
                  <a:srgbClr val="000000">
                    <a:alpha val="43137"/>
                  </a:srgbClr>
                </a:outerShdw>
              </a:effectLst>
              <a:ea typeface="+mj-ea"/>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3588" y="3548347"/>
            <a:ext cx="3033230" cy="2064032"/>
          </a:xfrm>
          <a:prstGeom prst="rect">
            <a:avLst/>
          </a:prstGeom>
          <a:ln w="28575">
            <a:solidFill>
              <a:schemeClr val="accent2">
                <a:lumMod val="40000"/>
                <a:lumOff val="60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0392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normAutofit/>
          </a:bodyPr>
          <a:lstStyle/>
          <a:p>
            <a:pPr>
              <a:spcBef>
                <a:spcPts val="600"/>
              </a:spcBef>
              <a:spcAft>
                <a:spcPts val="1800"/>
              </a:spcAft>
            </a:pPr>
            <a:r>
              <a:rPr lang="en-US" sz="3200" b="1" dirty="0"/>
              <a:t>The Allergen Survey: perioperative drug </a:t>
            </a:r>
            <a:r>
              <a:rPr lang="en-US" sz="3200" b="1" dirty="0" smtClean="0"/>
              <a:t>exposure</a:t>
            </a:r>
            <a:r>
              <a:rPr lang="en-US" sz="3200" b="1" smtClean="0"/>
              <a:t/>
            </a:r>
            <a:br>
              <a:rPr lang="en-US" sz="3200" b="1" smtClean="0"/>
            </a:br>
            <a:endParaRPr lang="en-GB" sz="2800">
              <a:effectLst>
                <a:outerShdw blurRad="38100" dist="38100" dir="2700000" algn="tl">
                  <a:srgbClr val="000000">
                    <a:alpha val="43137"/>
                  </a:srgbClr>
                </a:outerShdw>
              </a:effectLst>
            </a:endParaRPr>
          </a:p>
        </p:txBody>
      </p:sp>
      <p:graphicFrame>
        <p:nvGraphicFramePr>
          <p:cNvPr id="22" name="Content Placeholder 18"/>
          <p:cNvGraphicFramePr>
            <a:graphicFrameLocks noGrp="1"/>
          </p:cNvGraphicFramePr>
          <p:nvPr>
            <p:ph sz="half" idx="1"/>
            <p:extLst>
              <p:ext uri="{D42A27DB-BD31-4B8C-83A1-F6EECF244321}">
                <p14:modId xmlns:p14="http://schemas.microsoft.com/office/powerpoint/2010/main" val="1269837019"/>
              </p:ext>
            </p:extLst>
          </p:nvPr>
        </p:nvGraphicFramePr>
        <p:xfrm>
          <a:off x="609600" y="2195207"/>
          <a:ext cx="5384800" cy="3327400"/>
        </p:xfrm>
        <a:graphic>
          <a:graphicData uri="http://schemas.openxmlformats.org/drawingml/2006/table">
            <a:tbl>
              <a:tblPr firstRow="1" bandRow="1">
                <a:effectLst>
                  <a:outerShdw blurRad="63500" sx="102000" sy="102000" algn="ctr" rotWithShape="0">
                    <a:prstClr val="black">
                      <a:alpha val="40000"/>
                    </a:prstClr>
                  </a:outerShdw>
                </a:effectLst>
                <a:tableStyleId>{F5AB1C69-6EDB-4FF4-983F-18BD219EF322}</a:tableStyleId>
              </a:tblPr>
              <a:tblGrid>
                <a:gridCol w="2251075">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695325">
                  <a:extLst>
                    <a:ext uri="{9D8B030D-6E8A-4147-A177-3AD203B41FA5}">
                      <a16:colId xmlns:a16="http://schemas.microsoft.com/office/drawing/2014/main" val="20003"/>
                    </a:ext>
                  </a:extLst>
                </a:gridCol>
              </a:tblGrid>
              <a:tr h="370840">
                <a:tc>
                  <a:txBody>
                    <a:bodyPr/>
                    <a:lstStyle/>
                    <a:p>
                      <a:pPr algn="l"/>
                      <a:r>
                        <a:rPr lang="en-GB" sz="1400" dirty="0" smtClean="0">
                          <a:effectLst>
                            <a:outerShdw blurRad="38100" dist="38100" dir="2700000" algn="tl">
                              <a:srgbClr val="000000">
                                <a:alpha val="43137"/>
                              </a:srgbClr>
                            </a:outerShdw>
                          </a:effectLst>
                        </a:rPr>
                        <a:t>Intended consciousness level</a:t>
                      </a:r>
                      <a:endParaRPr lang="en-GB" sz="1400" dirty="0">
                        <a:effectLst>
                          <a:outerShdw blurRad="38100" dist="38100" dir="2700000" algn="tl">
                            <a:srgbClr val="000000">
                              <a:alpha val="43137"/>
                            </a:srgbClr>
                          </a:outerShdw>
                        </a:effectLst>
                      </a:endParaRPr>
                    </a:p>
                  </a:txBody>
                  <a:tcPr/>
                </a:tc>
                <a:tc>
                  <a:txBody>
                    <a:bodyPr/>
                    <a:lstStyle/>
                    <a:p>
                      <a:pPr algn="r"/>
                      <a:r>
                        <a:rPr lang="en-GB" sz="1400" dirty="0" smtClean="0">
                          <a:effectLst>
                            <a:outerShdw blurRad="38100" dist="38100" dir="2700000" algn="tl">
                              <a:srgbClr val="000000">
                                <a:alpha val="43137"/>
                              </a:srgbClr>
                            </a:outerShdw>
                          </a:effectLst>
                        </a:rPr>
                        <a:t>Number of forms</a:t>
                      </a:r>
                      <a:endParaRPr lang="en-GB" sz="1400" dirty="0">
                        <a:effectLst>
                          <a:outerShdw blurRad="38100" dist="38100" dir="2700000" algn="tl">
                            <a:srgbClr val="000000">
                              <a:alpha val="43137"/>
                            </a:srgbClr>
                          </a:outerShdw>
                        </a:effectLst>
                      </a:endParaRPr>
                    </a:p>
                  </a:txBody>
                  <a:tcPr/>
                </a:tc>
                <a:tc>
                  <a:txBody>
                    <a:bodyPr/>
                    <a:lstStyle/>
                    <a:p>
                      <a:pPr algn="r"/>
                      <a:r>
                        <a:rPr lang="en-GB" sz="1400" dirty="0" smtClean="0">
                          <a:effectLst>
                            <a:outerShdw blurRad="38100" dist="38100" dir="2700000" algn="tl">
                              <a:srgbClr val="000000">
                                <a:alpha val="43137"/>
                              </a:srgbClr>
                            </a:outerShdw>
                          </a:effectLst>
                        </a:rPr>
                        <a:t>Estimated</a:t>
                      </a:r>
                      <a:r>
                        <a:rPr lang="en-GB" sz="1400" baseline="0" dirty="0" smtClean="0">
                          <a:effectLst>
                            <a:outerShdw blurRad="38100" dist="38100" dir="2700000" algn="tl">
                              <a:srgbClr val="000000">
                                <a:alpha val="43137"/>
                              </a:srgbClr>
                            </a:outerShdw>
                          </a:effectLst>
                        </a:rPr>
                        <a:t> annual caseload</a:t>
                      </a:r>
                      <a:endParaRPr lang="en-GB" sz="1400" dirty="0">
                        <a:effectLst>
                          <a:outerShdw blurRad="38100" dist="38100" dir="2700000" algn="tl">
                            <a:srgbClr val="000000">
                              <a:alpha val="43137"/>
                            </a:srgbClr>
                          </a:outerShdw>
                        </a:effectLst>
                      </a:endParaRPr>
                    </a:p>
                  </a:txBody>
                  <a:tcPr/>
                </a:tc>
                <a:tc>
                  <a:txBody>
                    <a:bodyPr/>
                    <a:lstStyle/>
                    <a:p>
                      <a:pPr algn="r"/>
                      <a:r>
                        <a:rPr lang="en-GB" sz="1400" dirty="0" smtClean="0">
                          <a:effectLst>
                            <a:outerShdw blurRad="38100" dist="38100" dir="2700000" algn="tl">
                              <a:srgbClr val="000000">
                                <a:alpha val="43137"/>
                              </a:srgbClr>
                            </a:outerShdw>
                          </a:effectLst>
                        </a:rPr>
                        <a:t>%</a:t>
                      </a:r>
                      <a:endParaRPr lang="en-GB" sz="14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370840">
                <a:tc>
                  <a:txBody>
                    <a:bodyPr/>
                    <a:lstStyle/>
                    <a:p>
                      <a:r>
                        <a:rPr lang="en-GB" sz="1400" b="1" dirty="0" smtClean="0">
                          <a:solidFill>
                            <a:schemeClr val="accent6">
                              <a:lumMod val="50000"/>
                            </a:schemeClr>
                          </a:solidFill>
                          <a:effectLst/>
                        </a:rPr>
                        <a:t>General anaesthesia</a:t>
                      </a:r>
                      <a:endParaRPr lang="en-GB" sz="1400" b="1" dirty="0">
                        <a:solidFill>
                          <a:schemeClr val="accent6">
                            <a:lumMod val="50000"/>
                          </a:schemeClr>
                        </a:solidFill>
                        <a:effectLst/>
                      </a:endParaRPr>
                    </a:p>
                  </a:txBody>
                  <a:tcPr marR="72000" anchor="ctr"/>
                </a:tc>
                <a:tc>
                  <a:txBody>
                    <a:bodyPr/>
                    <a:lstStyle/>
                    <a:p>
                      <a:pPr algn="r"/>
                      <a:r>
                        <a:rPr lang="en-GB" sz="1400" b="1" dirty="0" smtClean="0">
                          <a:solidFill>
                            <a:schemeClr val="accent6">
                              <a:lumMod val="50000"/>
                            </a:schemeClr>
                          </a:solidFill>
                          <a:effectLst/>
                        </a:rPr>
                        <a:t>12,213</a:t>
                      </a:r>
                      <a:endParaRPr lang="en-GB" sz="1400" b="1" dirty="0">
                        <a:solidFill>
                          <a:schemeClr val="accent6">
                            <a:lumMod val="50000"/>
                          </a:schemeClr>
                        </a:solidFill>
                        <a:effectLst/>
                      </a:endParaRPr>
                    </a:p>
                  </a:txBody>
                  <a:tcPr marR="72000" anchor="ctr"/>
                </a:tc>
                <a:tc>
                  <a:txBody>
                    <a:bodyPr/>
                    <a:lstStyle/>
                    <a:p>
                      <a:pPr marL="0" algn="r" defTabSz="457200" rtl="0" eaLnBrk="1" fontAlgn="ctr" latinLnBrk="0" hangingPunct="1"/>
                      <a:r>
                        <a:rPr lang="en-GB" sz="1400" b="1" kern="1200" dirty="0">
                          <a:solidFill>
                            <a:schemeClr val="accent6">
                              <a:lumMod val="50000"/>
                            </a:schemeClr>
                          </a:solidFill>
                          <a:effectLst/>
                          <a:latin typeface="+mn-lt"/>
                          <a:ea typeface="+mn-ea"/>
                          <a:cs typeface="+mn-cs"/>
                        </a:rPr>
                        <a:t>         2,394,847 </a:t>
                      </a:r>
                    </a:p>
                  </a:txBody>
                  <a:tcPr marL="9525" marR="72000" marT="9525" marB="0" anchor="ctr"/>
                </a:tc>
                <a:tc>
                  <a:txBody>
                    <a:bodyPr/>
                    <a:lstStyle/>
                    <a:p>
                      <a:pPr algn="r"/>
                      <a:r>
                        <a:rPr lang="en-GB" sz="1400" b="1" dirty="0" smtClean="0">
                          <a:solidFill>
                            <a:schemeClr val="accent6">
                              <a:lumMod val="50000"/>
                            </a:schemeClr>
                          </a:solidFill>
                          <a:effectLst/>
                        </a:rPr>
                        <a:t>76.6</a:t>
                      </a:r>
                      <a:endParaRPr lang="en-GB" sz="1400" b="1" dirty="0">
                        <a:solidFill>
                          <a:schemeClr val="accent6">
                            <a:lumMod val="50000"/>
                          </a:schemeClr>
                        </a:solidFill>
                        <a:effectLst/>
                      </a:endParaRPr>
                    </a:p>
                  </a:txBody>
                  <a:tcPr marR="72000" anchor="ctr"/>
                </a:tc>
                <a:extLst>
                  <a:ext uri="{0D108BD9-81ED-4DB2-BD59-A6C34878D82A}">
                    <a16:rowId xmlns:a16="http://schemas.microsoft.com/office/drawing/2014/main" val="10001"/>
                  </a:ext>
                </a:extLst>
              </a:tr>
              <a:tr h="370840">
                <a:tc>
                  <a:txBody>
                    <a:bodyPr/>
                    <a:lstStyle/>
                    <a:p>
                      <a:r>
                        <a:rPr lang="en-GB" sz="1400" dirty="0" smtClean="0">
                          <a:solidFill>
                            <a:schemeClr val="accent6">
                              <a:lumMod val="50000"/>
                            </a:schemeClr>
                          </a:solidFill>
                        </a:rPr>
                        <a:t>Deep sedation</a:t>
                      </a:r>
                      <a:endParaRPr lang="en-GB" sz="1400" dirty="0">
                        <a:solidFill>
                          <a:schemeClr val="accent6">
                            <a:lumMod val="50000"/>
                          </a:schemeClr>
                        </a:solidFill>
                      </a:endParaRPr>
                    </a:p>
                  </a:txBody>
                  <a:tcPr marR="72000" anchor="ctr"/>
                </a:tc>
                <a:tc>
                  <a:txBody>
                    <a:bodyPr/>
                    <a:lstStyle/>
                    <a:p>
                      <a:pPr algn="r"/>
                      <a:r>
                        <a:rPr lang="en-GB" sz="1400" dirty="0" smtClean="0">
                          <a:solidFill>
                            <a:schemeClr val="accent6">
                              <a:lumMod val="50000"/>
                            </a:schemeClr>
                          </a:solidFill>
                        </a:rPr>
                        <a:t>290</a:t>
                      </a:r>
                      <a:endParaRPr lang="en-GB" sz="1400" dirty="0">
                        <a:solidFill>
                          <a:schemeClr val="accent6">
                            <a:lumMod val="50000"/>
                          </a:schemeClr>
                        </a:solidFill>
                      </a:endParaRPr>
                    </a:p>
                  </a:txBody>
                  <a:tcPr marR="72000" anchor="ctr"/>
                </a:tc>
                <a:tc>
                  <a:txBody>
                    <a:bodyPr/>
                    <a:lstStyle/>
                    <a:p>
                      <a:pPr marL="0" algn="r" defTabSz="457200" rtl="0" eaLnBrk="1" fontAlgn="ctr" latinLnBrk="0" hangingPunct="1"/>
                      <a:r>
                        <a:rPr lang="en-GB" sz="1400" kern="1200" dirty="0">
                          <a:solidFill>
                            <a:schemeClr val="accent6">
                              <a:lumMod val="50000"/>
                            </a:schemeClr>
                          </a:solidFill>
                          <a:latin typeface="+mn-lt"/>
                          <a:ea typeface="+mn-ea"/>
                          <a:cs typeface="+mn-cs"/>
                        </a:rPr>
                        <a:t>               56,866 </a:t>
                      </a:r>
                    </a:p>
                  </a:txBody>
                  <a:tcPr marL="9525" marR="72000" marT="9525" marB="0" anchor="ctr"/>
                </a:tc>
                <a:tc>
                  <a:txBody>
                    <a:bodyPr/>
                    <a:lstStyle/>
                    <a:p>
                      <a:pPr algn="r"/>
                      <a:r>
                        <a:rPr lang="en-GB" sz="1400" dirty="0" smtClean="0">
                          <a:solidFill>
                            <a:schemeClr val="accent6">
                              <a:lumMod val="50000"/>
                            </a:schemeClr>
                          </a:solidFill>
                        </a:rPr>
                        <a:t>1.8</a:t>
                      </a:r>
                      <a:endParaRPr lang="en-GB" sz="1400" dirty="0">
                        <a:solidFill>
                          <a:schemeClr val="accent6">
                            <a:lumMod val="50000"/>
                          </a:schemeClr>
                        </a:solidFill>
                      </a:endParaRPr>
                    </a:p>
                  </a:txBody>
                  <a:tcPr marR="72000" anchor="ctr"/>
                </a:tc>
                <a:extLst>
                  <a:ext uri="{0D108BD9-81ED-4DB2-BD59-A6C34878D82A}">
                    <a16:rowId xmlns:a16="http://schemas.microsoft.com/office/drawing/2014/main" val="10002"/>
                  </a:ext>
                </a:extLst>
              </a:tr>
              <a:tr h="370840">
                <a:tc>
                  <a:txBody>
                    <a:bodyPr/>
                    <a:lstStyle/>
                    <a:p>
                      <a:r>
                        <a:rPr lang="en-GB" sz="1400" dirty="0" smtClean="0">
                          <a:solidFill>
                            <a:schemeClr val="accent6">
                              <a:lumMod val="50000"/>
                            </a:schemeClr>
                          </a:solidFill>
                        </a:rPr>
                        <a:t>Moderate sedation</a:t>
                      </a:r>
                      <a:endParaRPr lang="en-GB" sz="1400" dirty="0">
                        <a:solidFill>
                          <a:schemeClr val="accent6">
                            <a:lumMod val="50000"/>
                          </a:schemeClr>
                        </a:solidFill>
                      </a:endParaRPr>
                    </a:p>
                  </a:txBody>
                  <a:tcPr marR="72000" anchor="ctr"/>
                </a:tc>
                <a:tc>
                  <a:txBody>
                    <a:bodyPr/>
                    <a:lstStyle/>
                    <a:p>
                      <a:pPr algn="r"/>
                      <a:r>
                        <a:rPr lang="en-GB" sz="1400" dirty="0" smtClean="0">
                          <a:solidFill>
                            <a:schemeClr val="accent6">
                              <a:lumMod val="50000"/>
                            </a:schemeClr>
                          </a:solidFill>
                        </a:rPr>
                        <a:t>542</a:t>
                      </a:r>
                      <a:endParaRPr lang="en-GB" sz="1400" dirty="0">
                        <a:solidFill>
                          <a:schemeClr val="accent6">
                            <a:lumMod val="50000"/>
                          </a:schemeClr>
                        </a:solidFill>
                      </a:endParaRPr>
                    </a:p>
                  </a:txBody>
                  <a:tcPr marR="72000" anchor="ctr"/>
                </a:tc>
                <a:tc>
                  <a:txBody>
                    <a:bodyPr/>
                    <a:lstStyle/>
                    <a:p>
                      <a:pPr marL="0" algn="r" defTabSz="457200" rtl="0" eaLnBrk="1" fontAlgn="ctr" latinLnBrk="0" hangingPunct="1"/>
                      <a:r>
                        <a:rPr lang="en-GB" sz="1400" kern="1200" dirty="0">
                          <a:solidFill>
                            <a:schemeClr val="accent6">
                              <a:lumMod val="50000"/>
                            </a:schemeClr>
                          </a:solidFill>
                          <a:latin typeface="+mn-lt"/>
                          <a:ea typeface="+mn-ea"/>
                          <a:cs typeface="+mn-cs"/>
                        </a:rPr>
                        <a:t>             106,281 </a:t>
                      </a:r>
                    </a:p>
                  </a:txBody>
                  <a:tcPr marL="9525" marR="72000" marT="9525" marB="0" anchor="ctr"/>
                </a:tc>
                <a:tc>
                  <a:txBody>
                    <a:bodyPr/>
                    <a:lstStyle/>
                    <a:p>
                      <a:pPr algn="r"/>
                      <a:r>
                        <a:rPr lang="en-GB" sz="1400" dirty="0" smtClean="0">
                          <a:solidFill>
                            <a:schemeClr val="accent6">
                              <a:lumMod val="50000"/>
                            </a:schemeClr>
                          </a:solidFill>
                        </a:rPr>
                        <a:t>3.4</a:t>
                      </a:r>
                      <a:endParaRPr lang="en-GB" sz="1400" dirty="0">
                        <a:solidFill>
                          <a:schemeClr val="accent6">
                            <a:lumMod val="50000"/>
                          </a:schemeClr>
                        </a:solidFill>
                      </a:endParaRPr>
                    </a:p>
                  </a:txBody>
                  <a:tcPr marR="72000" anchor="ctr"/>
                </a:tc>
                <a:extLst>
                  <a:ext uri="{0D108BD9-81ED-4DB2-BD59-A6C34878D82A}">
                    <a16:rowId xmlns:a16="http://schemas.microsoft.com/office/drawing/2014/main" val="10003"/>
                  </a:ext>
                </a:extLst>
              </a:tr>
              <a:tr h="370840">
                <a:tc>
                  <a:txBody>
                    <a:bodyPr/>
                    <a:lstStyle/>
                    <a:p>
                      <a:r>
                        <a:rPr lang="en-GB" sz="1400" dirty="0" smtClean="0">
                          <a:solidFill>
                            <a:schemeClr val="accent6">
                              <a:lumMod val="50000"/>
                            </a:schemeClr>
                          </a:solidFill>
                        </a:rPr>
                        <a:t>Minimal sedation</a:t>
                      </a:r>
                      <a:endParaRPr lang="en-GB" sz="1400" dirty="0">
                        <a:solidFill>
                          <a:schemeClr val="accent6">
                            <a:lumMod val="50000"/>
                          </a:schemeClr>
                        </a:solidFill>
                      </a:endParaRPr>
                    </a:p>
                  </a:txBody>
                  <a:tcPr marR="72000" anchor="ctr"/>
                </a:tc>
                <a:tc>
                  <a:txBody>
                    <a:bodyPr/>
                    <a:lstStyle/>
                    <a:p>
                      <a:pPr algn="r"/>
                      <a:r>
                        <a:rPr lang="en-GB" sz="1400" dirty="0" smtClean="0">
                          <a:solidFill>
                            <a:schemeClr val="accent6">
                              <a:lumMod val="50000"/>
                            </a:schemeClr>
                          </a:solidFill>
                        </a:rPr>
                        <a:t>485</a:t>
                      </a:r>
                      <a:endParaRPr lang="en-GB" sz="1400" dirty="0">
                        <a:solidFill>
                          <a:schemeClr val="accent6">
                            <a:lumMod val="50000"/>
                          </a:schemeClr>
                        </a:solidFill>
                      </a:endParaRPr>
                    </a:p>
                  </a:txBody>
                  <a:tcPr marR="72000" anchor="ctr"/>
                </a:tc>
                <a:tc>
                  <a:txBody>
                    <a:bodyPr/>
                    <a:lstStyle/>
                    <a:p>
                      <a:pPr marL="0" algn="r" defTabSz="457200" rtl="0" eaLnBrk="1" fontAlgn="ctr" latinLnBrk="0" hangingPunct="1"/>
                      <a:r>
                        <a:rPr lang="en-GB" sz="1400" kern="1200" dirty="0">
                          <a:solidFill>
                            <a:schemeClr val="accent6">
                              <a:lumMod val="50000"/>
                            </a:schemeClr>
                          </a:solidFill>
                          <a:latin typeface="+mn-lt"/>
                          <a:ea typeface="+mn-ea"/>
                          <a:cs typeface="+mn-cs"/>
                        </a:rPr>
                        <a:t>               95,104 </a:t>
                      </a:r>
                    </a:p>
                  </a:txBody>
                  <a:tcPr marL="9525" marR="72000" marT="9525" marB="0" anchor="ctr"/>
                </a:tc>
                <a:tc>
                  <a:txBody>
                    <a:bodyPr/>
                    <a:lstStyle/>
                    <a:p>
                      <a:pPr algn="r"/>
                      <a:r>
                        <a:rPr lang="en-GB" sz="1400" dirty="0" smtClean="0">
                          <a:solidFill>
                            <a:schemeClr val="accent6">
                              <a:lumMod val="50000"/>
                            </a:schemeClr>
                          </a:solidFill>
                        </a:rPr>
                        <a:t>3.0</a:t>
                      </a:r>
                      <a:endParaRPr lang="en-GB" sz="1400" dirty="0">
                        <a:solidFill>
                          <a:schemeClr val="accent6">
                            <a:lumMod val="50000"/>
                          </a:schemeClr>
                        </a:solidFill>
                      </a:endParaRPr>
                    </a:p>
                  </a:txBody>
                  <a:tcPr marR="72000" anchor="ctr"/>
                </a:tc>
                <a:extLst>
                  <a:ext uri="{0D108BD9-81ED-4DB2-BD59-A6C34878D82A}">
                    <a16:rowId xmlns:a16="http://schemas.microsoft.com/office/drawing/2014/main" val="10004"/>
                  </a:ext>
                </a:extLst>
              </a:tr>
              <a:tr h="370840">
                <a:tc>
                  <a:txBody>
                    <a:bodyPr/>
                    <a:lstStyle/>
                    <a:p>
                      <a:r>
                        <a:rPr lang="en-GB" sz="1400" dirty="0" smtClean="0">
                          <a:solidFill>
                            <a:schemeClr val="accent6">
                              <a:lumMod val="50000"/>
                            </a:schemeClr>
                          </a:solidFill>
                        </a:rPr>
                        <a:t>Awake</a:t>
                      </a:r>
                      <a:endParaRPr lang="en-GB" sz="1400" dirty="0">
                        <a:solidFill>
                          <a:schemeClr val="accent6">
                            <a:lumMod val="50000"/>
                          </a:schemeClr>
                        </a:solidFill>
                      </a:endParaRPr>
                    </a:p>
                  </a:txBody>
                  <a:tcPr marR="72000" anchor="ctr"/>
                </a:tc>
                <a:tc>
                  <a:txBody>
                    <a:bodyPr/>
                    <a:lstStyle/>
                    <a:p>
                      <a:pPr algn="r"/>
                      <a:r>
                        <a:rPr lang="en-GB" sz="1400" dirty="0" smtClean="0">
                          <a:solidFill>
                            <a:schemeClr val="accent6">
                              <a:lumMod val="50000"/>
                            </a:schemeClr>
                          </a:solidFill>
                        </a:rPr>
                        <a:t>2,256</a:t>
                      </a:r>
                      <a:endParaRPr lang="en-GB" sz="1400" dirty="0">
                        <a:solidFill>
                          <a:schemeClr val="accent6">
                            <a:lumMod val="50000"/>
                          </a:schemeClr>
                        </a:solidFill>
                      </a:endParaRPr>
                    </a:p>
                  </a:txBody>
                  <a:tcPr marR="72000" anchor="ctr"/>
                </a:tc>
                <a:tc>
                  <a:txBody>
                    <a:bodyPr/>
                    <a:lstStyle/>
                    <a:p>
                      <a:pPr marL="0" algn="r" defTabSz="457200" rtl="0" eaLnBrk="1" fontAlgn="ctr" latinLnBrk="0" hangingPunct="1"/>
                      <a:r>
                        <a:rPr lang="en-GB" sz="1400" kern="1200" dirty="0">
                          <a:solidFill>
                            <a:schemeClr val="accent6">
                              <a:lumMod val="50000"/>
                            </a:schemeClr>
                          </a:solidFill>
                          <a:latin typeface="+mn-lt"/>
                          <a:ea typeface="+mn-ea"/>
                          <a:cs typeface="+mn-cs"/>
                        </a:rPr>
                        <a:t>             442,379 </a:t>
                      </a:r>
                    </a:p>
                  </a:txBody>
                  <a:tcPr marL="9525" marR="72000" marT="9525" marB="0" anchor="ctr"/>
                </a:tc>
                <a:tc>
                  <a:txBody>
                    <a:bodyPr/>
                    <a:lstStyle/>
                    <a:p>
                      <a:pPr algn="r"/>
                      <a:r>
                        <a:rPr lang="en-GB" sz="1400" dirty="0" smtClean="0">
                          <a:solidFill>
                            <a:schemeClr val="accent6">
                              <a:lumMod val="50000"/>
                            </a:schemeClr>
                          </a:solidFill>
                        </a:rPr>
                        <a:t>14.2</a:t>
                      </a:r>
                      <a:endParaRPr lang="en-GB" sz="1400" dirty="0">
                        <a:solidFill>
                          <a:schemeClr val="accent6">
                            <a:lumMod val="50000"/>
                          </a:schemeClr>
                        </a:solidFill>
                      </a:endParaRPr>
                    </a:p>
                  </a:txBody>
                  <a:tcPr marR="72000" anchor="ctr"/>
                </a:tc>
                <a:extLst>
                  <a:ext uri="{0D108BD9-81ED-4DB2-BD59-A6C34878D82A}">
                    <a16:rowId xmlns:a16="http://schemas.microsoft.com/office/drawing/2014/main" val="10005"/>
                  </a:ext>
                </a:extLst>
              </a:tr>
              <a:tr h="370840">
                <a:tc>
                  <a:txBody>
                    <a:bodyPr/>
                    <a:lstStyle/>
                    <a:p>
                      <a:r>
                        <a:rPr lang="en-GB" sz="1400" dirty="0" smtClean="0">
                          <a:solidFill>
                            <a:schemeClr val="accent6">
                              <a:lumMod val="50000"/>
                            </a:schemeClr>
                          </a:solidFill>
                        </a:rPr>
                        <a:t>Unknown</a:t>
                      </a:r>
                      <a:endParaRPr lang="en-GB" sz="1400" dirty="0">
                        <a:solidFill>
                          <a:schemeClr val="accent6">
                            <a:lumMod val="50000"/>
                          </a:schemeClr>
                        </a:solidFill>
                      </a:endParaRPr>
                    </a:p>
                  </a:txBody>
                  <a:tcPr marR="72000" anchor="ctr"/>
                </a:tc>
                <a:tc>
                  <a:txBody>
                    <a:bodyPr/>
                    <a:lstStyle/>
                    <a:p>
                      <a:pPr algn="r"/>
                      <a:r>
                        <a:rPr lang="en-GB" sz="1400" dirty="0" smtClean="0">
                          <a:solidFill>
                            <a:schemeClr val="accent6">
                              <a:lumMod val="50000"/>
                            </a:schemeClr>
                          </a:solidFill>
                        </a:rPr>
                        <a:t>156</a:t>
                      </a:r>
                      <a:endParaRPr lang="en-GB" sz="1400" dirty="0">
                        <a:solidFill>
                          <a:schemeClr val="accent6">
                            <a:lumMod val="50000"/>
                          </a:schemeClr>
                        </a:solidFill>
                      </a:endParaRPr>
                    </a:p>
                  </a:txBody>
                  <a:tcPr marR="72000" anchor="ctr"/>
                </a:tc>
                <a:tc>
                  <a:txBody>
                    <a:bodyPr/>
                    <a:lstStyle/>
                    <a:p>
                      <a:pPr marL="0" algn="r" defTabSz="457200" rtl="0" eaLnBrk="1" fontAlgn="ctr" latinLnBrk="0" hangingPunct="1"/>
                      <a:r>
                        <a:rPr lang="en-GB" sz="1400" kern="1200" dirty="0">
                          <a:solidFill>
                            <a:schemeClr val="accent6">
                              <a:lumMod val="50000"/>
                            </a:schemeClr>
                          </a:solidFill>
                          <a:latin typeface="+mn-lt"/>
                          <a:ea typeface="+mn-ea"/>
                          <a:cs typeface="+mn-cs"/>
                        </a:rPr>
                        <a:t>               30,590 </a:t>
                      </a:r>
                    </a:p>
                  </a:txBody>
                  <a:tcPr marL="9525" marR="72000" marT="9525" marB="0" anchor="ctr"/>
                </a:tc>
                <a:tc>
                  <a:txBody>
                    <a:bodyPr/>
                    <a:lstStyle/>
                    <a:p>
                      <a:pPr algn="r"/>
                      <a:r>
                        <a:rPr lang="en-GB" sz="1400" dirty="0" smtClean="0">
                          <a:solidFill>
                            <a:schemeClr val="accent6">
                              <a:lumMod val="50000"/>
                            </a:schemeClr>
                          </a:solidFill>
                        </a:rPr>
                        <a:t>1.0</a:t>
                      </a:r>
                      <a:endParaRPr lang="en-GB" sz="1400" dirty="0">
                        <a:solidFill>
                          <a:schemeClr val="accent6">
                            <a:lumMod val="50000"/>
                          </a:schemeClr>
                        </a:solidFill>
                      </a:endParaRPr>
                    </a:p>
                  </a:txBody>
                  <a:tcPr marR="72000" anchor="ctr"/>
                </a:tc>
                <a:extLst>
                  <a:ext uri="{0D108BD9-81ED-4DB2-BD59-A6C34878D82A}">
                    <a16:rowId xmlns:a16="http://schemas.microsoft.com/office/drawing/2014/main" val="10006"/>
                  </a:ext>
                </a:extLst>
              </a:tr>
              <a:tr h="370840">
                <a:tc>
                  <a:txBody>
                    <a:bodyPr/>
                    <a:lstStyle/>
                    <a:p>
                      <a:r>
                        <a:rPr lang="en-GB" sz="1400" b="1" dirty="0" smtClean="0">
                          <a:solidFill>
                            <a:schemeClr val="accent6">
                              <a:lumMod val="50000"/>
                            </a:schemeClr>
                          </a:solidFill>
                          <a:effectLst>
                            <a:outerShdw blurRad="38100" dist="38100" dir="2700000" algn="tl">
                              <a:srgbClr val="000000">
                                <a:alpha val="43137"/>
                              </a:srgbClr>
                            </a:outerShdw>
                          </a:effectLst>
                        </a:rPr>
                        <a:t>Total</a:t>
                      </a:r>
                      <a:endParaRPr lang="en-GB" sz="1400" b="1" dirty="0">
                        <a:solidFill>
                          <a:schemeClr val="accent6">
                            <a:lumMod val="50000"/>
                          </a:schemeClr>
                        </a:solidFill>
                        <a:effectLst>
                          <a:outerShdw blurRad="38100" dist="38100" dir="2700000" algn="tl">
                            <a:srgbClr val="000000">
                              <a:alpha val="43137"/>
                            </a:srgbClr>
                          </a:outerShdw>
                        </a:effectLst>
                      </a:endParaRPr>
                    </a:p>
                  </a:txBody>
                  <a:tcPr marR="72000" anchor="ctr"/>
                </a:tc>
                <a:tc>
                  <a:txBody>
                    <a:bodyPr/>
                    <a:lstStyle/>
                    <a:p>
                      <a:pPr algn="r"/>
                      <a:r>
                        <a:rPr lang="en-GB" sz="1400" b="1" dirty="0" smtClean="0">
                          <a:solidFill>
                            <a:schemeClr val="accent6">
                              <a:lumMod val="50000"/>
                            </a:schemeClr>
                          </a:solidFill>
                          <a:effectLst>
                            <a:outerShdw blurRad="38100" dist="38100" dir="2700000" algn="tl">
                              <a:srgbClr val="000000">
                                <a:alpha val="43137"/>
                              </a:srgbClr>
                            </a:outerShdw>
                          </a:effectLst>
                        </a:rPr>
                        <a:t>15,942</a:t>
                      </a:r>
                      <a:endParaRPr lang="en-GB" sz="1400" b="1" dirty="0">
                        <a:solidFill>
                          <a:schemeClr val="accent6">
                            <a:lumMod val="50000"/>
                          </a:schemeClr>
                        </a:solidFill>
                        <a:effectLst>
                          <a:outerShdw blurRad="38100" dist="38100" dir="2700000" algn="tl">
                            <a:srgbClr val="000000">
                              <a:alpha val="43137"/>
                            </a:srgbClr>
                          </a:outerShdw>
                        </a:effectLst>
                      </a:endParaRPr>
                    </a:p>
                  </a:txBody>
                  <a:tcPr marR="72000" anchor="ctr"/>
                </a:tc>
                <a:tc>
                  <a:txBody>
                    <a:bodyPr/>
                    <a:lstStyle/>
                    <a:p>
                      <a:pPr marL="0" algn="r" defTabSz="457200" rtl="0" eaLnBrk="1" fontAlgn="ctr" latinLnBrk="0" hangingPunct="1"/>
                      <a:r>
                        <a:rPr lang="en-GB" sz="14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         </a:t>
                      </a:r>
                      <a:r>
                        <a:rPr lang="en-GB" sz="1400" b="1" kern="1200" dirty="0">
                          <a:solidFill>
                            <a:schemeClr val="accent6">
                              <a:lumMod val="50000"/>
                            </a:schemeClr>
                          </a:solidFill>
                          <a:effectLst>
                            <a:outerShdw blurRad="38100" dist="38100" dir="2700000" algn="tl">
                              <a:srgbClr val="000000">
                                <a:alpha val="43137"/>
                              </a:srgbClr>
                            </a:outerShdw>
                          </a:effectLst>
                          <a:latin typeface="+mn-lt"/>
                          <a:ea typeface="+mn-ea"/>
                          <a:cs typeface="+mn-cs"/>
                        </a:rPr>
                        <a:t>3,126,067 </a:t>
                      </a:r>
                    </a:p>
                  </a:txBody>
                  <a:tcPr marL="9525" marR="72000" marT="9525" marB="0" anchor="ctr"/>
                </a:tc>
                <a:tc>
                  <a:txBody>
                    <a:bodyPr/>
                    <a:lstStyle/>
                    <a:p>
                      <a:pPr algn="r"/>
                      <a:r>
                        <a:rPr lang="en-GB" sz="1400" b="1" dirty="0" smtClean="0">
                          <a:solidFill>
                            <a:schemeClr val="accent6">
                              <a:lumMod val="50000"/>
                            </a:schemeClr>
                          </a:solidFill>
                          <a:effectLst>
                            <a:outerShdw blurRad="38100" dist="38100" dir="2700000" algn="tl">
                              <a:srgbClr val="000000">
                                <a:alpha val="43137"/>
                              </a:srgbClr>
                            </a:outerShdw>
                          </a:effectLst>
                        </a:rPr>
                        <a:t>100.0</a:t>
                      </a:r>
                      <a:endParaRPr lang="en-GB" sz="1400" b="1" dirty="0">
                        <a:solidFill>
                          <a:schemeClr val="accent6">
                            <a:lumMod val="50000"/>
                          </a:schemeClr>
                        </a:solidFill>
                        <a:effectLst>
                          <a:outerShdw blurRad="38100" dist="38100" dir="2700000" algn="tl">
                            <a:srgbClr val="000000">
                              <a:alpha val="43137"/>
                            </a:srgbClr>
                          </a:outerShdw>
                        </a:effectLst>
                      </a:endParaRPr>
                    </a:p>
                  </a:txBody>
                  <a:tcPr marR="72000" anchor="ctr"/>
                </a:tc>
                <a:extLst>
                  <a:ext uri="{0D108BD9-81ED-4DB2-BD59-A6C34878D82A}">
                    <a16:rowId xmlns:a16="http://schemas.microsoft.com/office/drawing/2014/main" val="10007"/>
                  </a:ext>
                </a:extLst>
              </a:tr>
            </a:tbl>
          </a:graphicData>
        </a:graphic>
      </p:graphicFrame>
      <p:pic>
        <p:nvPicPr>
          <p:cNvPr id="2" name="Content Placeholder 1"/>
          <p:cNvPicPr>
            <a:picLocks noGrp="1" noChangeAspect="1"/>
          </p:cNvPicPr>
          <p:nvPr>
            <p:ph sz="half" idx="2"/>
          </p:nvPr>
        </p:nvPicPr>
        <p:blipFill>
          <a:blip r:embed="rId3"/>
          <a:stretch>
            <a:fillRect/>
          </a:stretch>
        </p:blipFill>
        <p:spPr>
          <a:xfrm>
            <a:off x="9417050" y="2505075"/>
            <a:ext cx="2165350" cy="324802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6391274" y="2061857"/>
            <a:ext cx="3314865" cy="2312450"/>
          </a:xfrm>
          <a:prstGeom prst="rect">
            <a:avLst/>
          </a:prstGeom>
          <a:effectLst>
            <a:outerShdw blurRad="63500" sx="102000" sy="102000" algn="ctr" rotWithShape="0">
              <a:prstClr val="black">
                <a:alpha val="40000"/>
              </a:prstClr>
            </a:outerShdw>
          </a:effectLst>
        </p:spPr>
      </p:pic>
      <p:sp>
        <p:nvSpPr>
          <p:cNvPr id="9" name="Text Placeholder 27"/>
          <p:cNvSpPr txBox="1">
            <a:spLocks/>
          </p:cNvSpPr>
          <p:nvPr/>
        </p:nvSpPr>
        <p:spPr>
          <a:xfrm>
            <a:off x="609600" y="1249267"/>
            <a:ext cx="10947756" cy="49702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rmAutofit lnSpcReduction="10000"/>
          </a:bodyPr>
          <a:lstStyle>
            <a:lvl1pPr marL="342900" indent="-342900" algn="l" defTabSz="457200" rtl="0" eaLnBrk="1" latinLnBrk="0" hangingPunct="1">
              <a:spcBef>
                <a:spcPct val="20000"/>
              </a:spcBef>
              <a:buClr>
                <a:srgbClr val="00A7B5"/>
              </a:buClr>
              <a:buFont typeface="Arial"/>
              <a:buChar char="•"/>
              <a:defRPr sz="28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A7B5"/>
              </a:buClr>
              <a:buFont typeface="Arial"/>
              <a:buChar char="•"/>
              <a:defRPr sz="2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2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GB" b="1" dirty="0">
                <a:solidFill>
                  <a:srgbClr val="50ABBF"/>
                </a:solidFill>
                <a:effectLst>
                  <a:outerShdw blurRad="38100" dist="38100" dir="2700000" algn="tl">
                    <a:srgbClr val="000000">
                      <a:alpha val="43137"/>
                    </a:srgbClr>
                  </a:outerShdw>
                </a:effectLst>
                <a:ea typeface="+mj-ea"/>
              </a:rPr>
              <a:t>Intended consciousness level</a:t>
            </a:r>
          </a:p>
        </p:txBody>
      </p:sp>
    </p:spTree>
    <p:extLst>
      <p:ext uri="{BB962C8B-B14F-4D97-AF65-F5344CB8AC3E}">
        <p14:creationId xmlns:p14="http://schemas.microsoft.com/office/powerpoint/2010/main" val="1725173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a:t>The Allergen Survey: perioperative drug </a:t>
            </a:r>
            <a:r>
              <a:rPr lang="en-US" sz="3200" b="1" smtClean="0"/>
              <a:t>exposure</a:t>
            </a:r>
            <a:endParaRPr lang="en-GB" sz="3200"/>
          </a:p>
        </p:txBody>
      </p:sp>
      <p:sp>
        <p:nvSpPr>
          <p:cNvPr id="28" name="Text Placeholder 27"/>
          <p:cNvSpPr>
            <a:spLocks noGrp="1"/>
          </p:cNvSpPr>
          <p:nvPr>
            <p:ph type="body" idx="1"/>
          </p:nvPr>
        </p:nvSpPr>
        <p:spPr>
          <a:xfrm>
            <a:off x="609600" y="1535114"/>
            <a:ext cx="10972811" cy="550861"/>
          </a:xfrm>
        </p:spPr>
        <p:style>
          <a:lnRef idx="1">
            <a:schemeClr val="accent4"/>
          </a:lnRef>
          <a:fillRef idx="2">
            <a:schemeClr val="accent4"/>
          </a:fillRef>
          <a:effectRef idx="1">
            <a:schemeClr val="accent4"/>
          </a:effectRef>
          <a:fontRef idx="minor">
            <a:schemeClr val="dk1"/>
          </a:fontRef>
        </p:style>
        <p:txBody>
          <a:bodyPr anchor="t"/>
          <a:lstStyle/>
          <a:p>
            <a:r>
              <a:rPr lang="en-GB" sz="2200" b="1" dirty="0">
                <a:solidFill>
                  <a:srgbClr val="50ABBF"/>
                </a:solidFill>
                <a:effectLst>
                  <a:outerShdw blurRad="38100" dist="38100" dir="2700000" algn="tl">
                    <a:srgbClr val="000000">
                      <a:alpha val="43137"/>
                    </a:srgbClr>
                  </a:outerShdw>
                </a:effectLst>
                <a:ea typeface="+mj-ea"/>
              </a:rPr>
              <a:t>Number of drugs used </a:t>
            </a:r>
            <a:r>
              <a:rPr lang="en-GB" sz="2200" b="1" dirty="0" smtClean="0">
                <a:solidFill>
                  <a:srgbClr val="50ABBF"/>
                </a:solidFill>
                <a:effectLst>
                  <a:outerShdw blurRad="38100" dist="38100" dir="2700000" algn="tl">
                    <a:srgbClr val="000000">
                      <a:alpha val="43137"/>
                    </a:srgbClr>
                  </a:outerShdw>
                </a:effectLst>
                <a:ea typeface="+mj-ea"/>
              </a:rPr>
              <a:t>per procedure</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328865"/>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328865"/>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6034" y="2766016"/>
            <a:ext cx="5288265" cy="2659197"/>
          </a:xfrm>
          <a:prstGeom prst="rect">
            <a:avLst/>
          </a:prstGeom>
        </p:spPr>
      </p:pic>
      <p:sp>
        <p:nvSpPr>
          <p:cNvPr id="2" name="Content Placeholder 1"/>
          <p:cNvSpPr>
            <a:spLocks noGrp="1"/>
          </p:cNvSpPr>
          <p:nvPr>
            <p:ph sz="half" idx="2"/>
          </p:nvPr>
        </p:nvSpPr>
        <p:spPr/>
        <p:txBody>
          <a:bodyPr/>
          <a:lstStyle/>
          <a:p>
            <a:endParaRPr lang="en-GB"/>
          </a:p>
        </p:txBody>
      </p:sp>
      <p:pic>
        <p:nvPicPr>
          <p:cNvPr id="9" name="Picture 8"/>
          <p:cNvPicPr>
            <a:picLocks noChangeAspect="1"/>
          </p:cNvPicPr>
          <p:nvPr/>
        </p:nvPicPr>
        <p:blipFill>
          <a:blip r:embed="rId4"/>
          <a:stretch>
            <a:fillRect/>
          </a:stretch>
        </p:blipFill>
        <p:spPr>
          <a:xfrm>
            <a:off x="642267" y="2407753"/>
            <a:ext cx="5315960" cy="3280527"/>
          </a:xfrm>
          <a:prstGeom prst="rect">
            <a:avLst/>
          </a:prstGeom>
        </p:spPr>
      </p:pic>
    </p:spTree>
    <p:extLst>
      <p:ext uri="{BB962C8B-B14F-4D97-AF65-F5344CB8AC3E}">
        <p14:creationId xmlns:p14="http://schemas.microsoft.com/office/powerpoint/2010/main" val="28079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4"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a:t>The Allergen Survey: perioperative drug </a:t>
            </a:r>
            <a:r>
              <a:rPr lang="en-US" sz="3200" b="1" smtClean="0"/>
              <a:t>exposure</a:t>
            </a:r>
            <a:endParaRPr lang="en-GB" sz="3200"/>
          </a:p>
        </p:txBody>
      </p:sp>
      <p:sp>
        <p:nvSpPr>
          <p:cNvPr id="29" name="Text Placeholder 28"/>
          <p:cNvSpPr>
            <a:spLocks noGrp="1"/>
          </p:cNvSpPr>
          <p:nvPr>
            <p:ph type="body" sz="quarter" idx="3"/>
          </p:nvPr>
        </p:nvSpPr>
        <p:spPr>
          <a:xfrm>
            <a:off x="630778" y="1535114"/>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t"/>
          <a:lstStyle/>
          <a:p>
            <a:pPr>
              <a:lnSpc>
                <a:spcPts val="2400"/>
              </a:lnSpc>
              <a:spcBef>
                <a:spcPts val="0"/>
              </a:spcBef>
            </a:pPr>
            <a:r>
              <a:rPr lang="en-GB" sz="2100" b="1" dirty="0">
                <a:solidFill>
                  <a:srgbClr val="50ABBF"/>
                </a:solidFill>
                <a:effectLst>
                  <a:outerShdw blurRad="38100" dist="38100" dir="2700000" algn="tl">
                    <a:srgbClr val="000000">
                      <a:alpha val="43137"/>
                    </a:srgbClr>
                  </a:outerShdw>
                </a:effectLst>
                <a:ea typeface="+mj-ea"/>
              </a:rPr>
              <a:t>Previous allergy history </a:t>
            </a:r>
            <a:r>
              <a:rPr lang="en-GB" sz="2100" b="1" dirty="0" smtClean="0">
                <a:solidFill>
                  <a:srgbClr val="50ABBF"/>
                </a:solidFill>
                <a:effectLst>
                  <a:outerShdw blurRad="38100" dist="38100" dir="2700000" algn="tl">
                    <a:srgbClr val="000000">
                      <a:alpha val="43137"/>
                    </a:srgbClr>
                  </a:outerShdw>
                </a:effectLst>
                <a:ea typeface="+mj-ea"/>
              </a:rPr>
              <a:t>and choice </a:t>
            </a:r>
            <a:r>
              <a:rPr lang="en-GB" sz="2100" b="1" dirty="0">
                <a:solidFill>
                  <a:srgbClr val="50ABBF"/>
                </a:solidFill>
                <a:effectLst>
                  <a:outerShdw blurRad="38100" dist="38100" dir="2700000" algn="tl">
                    <a:srgbClr val="000000">
                      <a:alpha val="43137"/>
                    </a:srgbClr>
                  </a:outerShdw>
                </a:effectLst>
                <a:ea typeface="+mj-ea"/>
              </a:rPr>
              <a:t>of drugs</a:t>
            </a:r>
          </a:p>
        </p:txBody>
      </p:sp>
      <p:sp>
        <p:nvSpPr>
          <p:cNvPr id="11" name="Rectangle 10"/>
          <p:cNvSpPr/>
          <p:nvPr/>
        </p:nvSpPr>
        <p:spPr>
          <a:xfrm>
            <a:off x="630778" y="2328865"/>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7229" y="3985698"/>
            <a:ext cx="2162008" cy="1748351"/>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95901" y="2515595"/>
            <a:ext cx="2160051" cy="3117447"/>
          </a:xfrm>
          <a:prstGeom prst="rect">
            <a:avLst/>
          </a:prstGeom>
          <a:effectLst>
            <a:outerShdw blurRad="63500" sx="102000" sy="102000" algn="ctr" rotWithShape="0">
              <a:prstClr val="black">
                <a:alpha val="40000"/>
              </a:prstClr>
            </a:outerShdw>
          </a:effectLst>
        </p:spPr>
      </p:pic>
      <p:pic>
        <p:nvPicPr>
          <p:cNvPr id="1026" name="Picture 2" descr="Image result for drug allergy aler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9400" y="2174877"/>
            <a:ext cx="2509837" cy="15719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598808" y="2262880"/>
            <a:ext cx="5395428" cy="3792041"/>
          </a:xfrm>
          <a:prstGeom prst="rect">
            <a:avLst/>
          </a:prstGeom>
        </p:spPr>
      </p:pic>
    </p:spTree>
    <p:extLst>
      <p:ext uri="{BB962C8B-B14F-4D97-AF65-F5344CB8AC3E}">
        <p14:creationId xmlns:p14="http://schemas.microsoft.com/office/powerpoint/2010/main" val="18365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bg/>
                                          </p:spTgt>
                                        </p:tgtEl>
                                        <p:attrNameLst>
                                          <p:attrName>style.visibility</p:attrName>
                                        </p:attrNameLst>
                                      </p:cBhvr>
                                      <p:to>
                                        <p:strVal val="visible"/>
                                      </p:to>
                                    </p:set>
                                    <p:animEffect transition="in" filter="fade">
                                      <p:cBhvr>
                                        <p:cTn id="7" dur="500"/>
                                        <p:tgtEl>
                                          <p:spTgt spid="2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Induction agents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pPr>
              <a:spcBef>
                <a:spcPts val="0"/>
              </a:spcBef>
            </a:pPr>
            <a:r>
              <a:rPr lang="en-GB" sz="2200" b="1" dirty="0">
                <a:solidFill>
                  <a:srgbClr val="50ABBF"/>
                </a:solidFill>
                <a:effectLst>
                  <a:outerShdw blurRad="38100" dist="38100" dir="2700000" algn="tl">
                    <a:srgbClr val="000000">
                      <a:alpha val="43137"/>
                    </a:srgbClr>
                  </a:outerShdw>
                </a:effectLst>
                <a:ea typeface="+mj-ea"/>
              </a:rPr>
              <a:t>Use in all GA + sedation cases</a:t>
            </a: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pPr>
              <a:lnSpc>
                <a:spcPts val="2500"/>
              </a:lnSpc>
              <a:spcBef>
                <a:spcPts val="0"/>
              </a:spcBef>
            </a:pPr>
            <a:r>
              <a:rPr lang="en-GB" sz="2200" b="1" dirty="0">
                <a:solidFill>
                  <a:srgbClr val="50ABBF"/>
                </a:solidFill>
                <a:effectLst>
                  <a:outerShdw blurRad="38100" dist="38100" dir="2700000" algn="tl">
                    <a:srgbClr val="000000">
                      <a:alpha val="43137"/>
                    </a:srgbClr>
                  </a:outerShdw>
                </a:effectLst>
                <a:ea typeface="+mj-ea"/>
              </a:rPr>
              <a:t>Use in GAs by age group </a:t>
            </a:r>
          </a:p>
          <a:p>
            <a:pPr>
              <a:lnSpc>
                <a:spcPts val="2500"/>
              </a:lnSpc>
              <a:spcBef>
                <a:spcPts val="0"/>
              </a:spcBef>
            </a:pPr>
            <a:r>
              <a:rPr lang="en-GB" sz="2200" b="1" dirty="0">
                <a:solidFill>
                  <a:srgbClr val="50ABBF"/>
                </a:solidFill>
                <a:effectLst>
                  <a:outerShdw blurRad="38100" dist="38100" dir="2700000" algn="tl">
                    <a:srgbClr val="000000">
                      <a:alpha val="43137"/>
                    </a:srgbClr>
                  </a:outerShdw>
                </a:effectLst>
                <a:ea typeface="+mj-ea"/>
              </a:rPr>
              <a:t>and in </a:t>
            </a:r>
            <a:r>
              <a:rPr lang="en-GB" sz="2200" b="1" dirty="0" err="1" smtClean="0">
                <a:solidFill>
                  <a:srgbClr val="50ABBF"/>
                </a:solidFill>
                <a:effectLst>
                  <a:outerShdw blurRad="38100" dist="38100" dir="2700000" algn="tl">
                    <a:srgbClr val="000000">
                      <a:alpha val="43137"/>
                    </a:srgbClr>
                  </a:outerShdw>
                </a:effectLst>
                <a:ea typeface="+mj-ea"/>
              </a:rPr>
              <a:t>Cæsarean</a:t>
            </a:r>
            <a:r>
              <a:rPr lang="en-GB" sz="2200" b="1" dirty="0" smtClean="0">
                <a:solidFill>
                  <a:srgbClr val="50ABBF"/>
                </a:solidFill>
                <a:effectLst>
                  <a:outerShdw blurRad="38100" dist="38100" dir="2700000" algn="tl">
                    <a:srgbClr val="000000">
                      <a:alpha val="43137"/>
                    </a:srgbClr>
                  </a:outerShdw>
                </a:effectLst>
                <a:ea typeface="+mj-ea"/>
              </a:rPr>
              <a:t>-sections</a:t>
            </a:r>
            <a:endParaRPr lang="en-GB" sz="2200" b="1" dirty="0">
              <a:solidFill>
                <a:srgbClr val="50ABBF"/>
              </a:solidFill>
              <a:effectLst>
                <a:outerShdw blurRad="38100" dist="38100" dir="2700000" algn="tl">
                  <a:srgbClr val="000000">
                    <a:alpha val="43137"/>
                  </a:srgbClr>
                </a:outerShdw>
              </a:effectLst>
              <a:ea typeface="+mj-ea"/>
            </a:endParaRP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12" name="Content Placeholder 16"/>
          <p:cNvGraphicFramePr>
            <a:graphicFrameLocks noGrp="1"/>
          </p:cNvGraphicFramePr>
          <p:nvPr>
            <p:ph sz="half" idx="2"/>
            <p:extLst>
              <p:ext uri="{D42A27DB-BD31-4B8C-83A1-F6EECF244321}">
                <p14:modId xmlns:p14="http://schemas.microsoft.com/office/powerpoint/2010/main" val="1360455648"/>
              </p:ext>
            </p:extLst>
          </p:nvPr>
        </p:nvGraphicFramePr>
        <p:xfrm>
          <a:off x="685676" y="2291528"/>
          <a:ext cx="5228236" cy="3411169"/>
        </p:xfrm>
        <a:graphic>
          <a:graphicData uri="http://schemas.openxmlformats.org/drawingml/2006/table">
            <a:tbl>
              <a:tblPr firstRow="1" firstCol="1" bandRow="1">
                <a:tableStyleId>{F5AB1C69-6EDB-4FF4-983F-18BD219EF322}</a:tableStyleId>
              </a:tblPr>
              <a:tblGrid>
                <a:gridCol w="1245153">
                  <a:extLst>
                    <a:ext uri="{9D8B030D-6E8A-4147-A177-3AD203B41FA5}">
                      <a16:colId xmlns:a16="http://schemas.microsoft.com/office/drawing/2014/main" val="20000"/>
                    </a:ext>
                  </a:extLst>
                </a:gridCol>
                <a:gridCol w="912642">
                  <a:extLst>
                    <a:ext uri="{9D8B030D-6E8A-4147-A177-3AD203B41FA5}">
                      <a16:colId xmlns:a16="http://schemas.microsoft.com/office/drawing/2014/main" val="20001"/>
                    </a:ext>
                  </a:extLst>
                </a:gridCol>
                <a:gridCol w="829516">
                  <a:extLst>
                    <a:ext uri="{9D8B030D-6E8A-4147-A177-3AD203B41FA5}">
                      <a16:colId xmlns:a16="http://schemas.microsoft.com/office/drawing/2014/main" val="20002"/>
                    </a:ext>
                  </a:extLst>
                </a:gridCol>
                <a:gridCol w="1049042">
                  <a:extLst>
                    <a:ext uri="{9D8B030D-6E8A-4147-A177-3AD203B41FA5}">
                      <a16:colId xmlns:a16="http://schemas.microsoft.com/office/drawing/2014/main" val="20003"/>
                    </a:ext>
                  </a:extLst>
                </a:gridCol>
                <a:gridCol w="1191883">
                  <a:extLst>
                    <a:ext uri="{9D8B030D-6E8A-4147-A177-3AD203B41FA5}">
                      <a16:colId xmlns:a16="http://schemas.microsoft.com/office/drawing/2014/main" val="20004"/>
                    </a:ext>
                  </a:extLst>
                </a:gridCol>
              </a:tblGrid>
              <a:tr h="784511">
                <a:tc>
                  <a:txBody>
                    <a:bodyPr/>
                    <a:lstStyle/>
                    <a:p>
                      <a:pPr>
                        <a:lnSpc>
                          <a:spcPct val="150000"/>
                        </a:lnSpc>
                        <a:spcAft>
                          <a:spcPts val="0"/>
                        </a:spcAft>
                      </a:pPr>
                      <a:r>
                        <a:rPr lang="en-GB" sz="1100" dirty="0" smtClean="0">
                          <a:effectLst>
                            <a:outerShdw blurRad="38100" dist="38100" dir="2700000" algn="tl">
                              <a:srgbClr val="000000">
                                <a:alpha val="43137"/>
                              </a:srgbClr>
                            </a:outerShdw>
                          </a:effectLst>
                        </a:rPr>
                        <a:t>Induction Drug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nSpc>
                          <a:spcPts val="14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nSpc>
                          <a:spcPts val="14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nSpc>
                          <a:spcPts val="1400"/>
                        </a:lnSpc>
                        <a:spcAft>
                          <a:spcPts val="0"/>
                        </a:spcAft>
                      </a:pPr>
                      <a:r>
                        <a:rPr lang="en-GB" sz="1100" dirty="0">
                          <a:effectLst>
                            <a:outerShdw blurRad="38100" dist="38100" dir="2700000" algn="tl">
                              <a:srgbClr val="000000">
                                <a:alpha val="43137"/>
                              </a:srgbClr>
                            </a:outerShdw>
                          </a:effectLst>
                        </a:rPr>
                        <a:t>% of cases having at least </a:t>
                      </a:r>
                      <a:r>
                        <a:rPr lang="en-GB" sz="1100" dirty="0" smtClean="0">
                          <a:effectLst>
                            <a:outerShdw blurRad="38100" dist="38100" dir="2700000" algn="tl">
                              <a:srgbClr val="000000">
                                <a:alpha val="43137"/>
                              </a:srgbClr>
                            </a:outerShdw>
                          </a:effectLst>
                        </a:rPr>
                        <a:t>1 agent</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nSpc>
                          <a:spcPts val="1400"/>
                        </a:lnSpc>
                        <a:spcAft>
                          <a:spcPts val="0"/>
                        </a:spcAft>
                      </a:pPr>
                      <a:r>
                        <a:rPr lang="en-GB" sz="1100" dirty="0">
                          <a:effectLst>
                            <a:outerShdw blurRad="38100" dist="38100" dir="2700000" algn="tl">
                              <a:srgbClr val="000000">
                                <a:alpha val="43137"/>
                              </a:srgbClr>
                            </a:outerShdw>
                          </a:effectLst>
                        </a:rPr>
                        <a:t>% of total drug group </a:t>
                      </a:r>
                      <a:r>
                        <a:rPr lang="en-GB" sz="1100" dirty="0" smtClean="0">
                          <a:effectLst>
                            <a:outerShdw blurRad="38100" dist="38100" dir="2700000" algn="tl">
                              <a:srgbClr val="000000">
                                <a:alpha val="43137"/>
                              </a:srgbClr>
                            </a:outerShdw>
                          </a:effectLst>
                        </a:rPr>
                        <a:t>usage</a:t>
                      </a:r>
                    </a:p>
                    <a:p>
                      <a:pPr>
                        <a:lnSpc>
                          <a:spcPts val="1400"/>
                        </a:lnSpc>
                        <a:spcAft>
                          <a:spcPts val="0"/>
                        </a:spcAft>
                      </a:pPr>
                      <a:r>
                        <a:rPr lang="en-GB" sz="900" dirty="0" smtClean="0">
                          <a:effectLst>
                            <a:outerShdw blurRad="38100" dist="38100" dir="2700000" algn="tl">
                              <a:srgbClr val="000000">
                                <a:alpha val="43137"/>
                              </a:srgbClr>
                            </a:outerShdw>
                          </a:effectLst>
                        </a:rPr>
                        <a:t>(</a:t>
                      </a:r>
                      <a:r>
                        <a:rPr lang="en-GB" sz="900" dirty="0">
                          <a:effectLst>
                            <a:outerShdw blurRad="38100" dist="38100" dir="2700000" algn="tl">
                              <a:srgbClr val="000000">
                                <a:alpha val="43137"/>
                              </a:srgbClr>
                            </a:outerShdw>
                          </a:effectLst>
                        </a:rPr>
                        <a:t>sum of all; total &gt; total no of cases)</a:t>
                      </a:r>
                      <a:endParaRPr lang="en-GB" sz="9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0"/>
                  </a:ext>
                </a:extLst>
              </a:tr>
              <a:tr h="376527">
                <a:tc>
                  <a:txBody>
                    <a:bodyPr/>
                    <a:lstStyle/>
                    <a:p>
                      <a:pPr>
                        <a:lnSpc>
                          <a:spcPct val="100000"/>
                        </a:lnSpc>
                        <a:spcAft>
                          <a:spcPts val="0"/>
                        </a:spcAft>
                      </a:pPr>
                      <a:r>
                        <a:rPr lang="en-GB" sz="1100" dirty="0">
                          <a:effectLst>
                            <a:outerShdw blurRad="38100" dist="38100" dir="2700000" algn="tl">
                              <a:srgbClr val="000000">
                                <a:alpha val="43137"/>
                              </a:srgbClr>
                            </a:outerShdw>
                          </a:effectLst>
                        </a:rPr>
                        <a:t>At least 1 </a:t>
                      </a:r>
                      <a:r>
                        <a:rPr lang="en-GB" sz="1100" dirty="0" smtClean="0">
                          <a:effectLst>
                            <a:outerShdw blurRad="38100" dist="38100" dir="2700000" algn="tl">
                              <a:srgbClr val="000000">
                                <a:alpha val="43137"/>
                              </a:srgbClr>
                            </a:outerShdw>
                          </a:effectLst>
                        </a:rPr>
                        <a:t>used</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b="1" dirty="0">
                          <a:effectLst/>
                        </a:rPr>
                        <a:t>13,019</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b="1" dirty="0">
                          <a:effectLst/>
                        </a:rPr>
                        <a:t>2,552,896</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b="1" dirty="0">
                          <a:effectLst/>
                        </a:rPr>
                        <a:t>100.0%</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1"/>
                  </a:ext>
                </a:extLst>
              </a:tr>
              <a:tr h="246932">
                <a:tc>
                  <a:txBody>
                    <a:bodyPr/>
                    <a:lstStyle/>
                    <a:p>
                      <a:pPr>
                        <a:lnSpc>
                          <a:spcPct val="100000"/>
                        </a:lnSpc>
                        <a:spcAft>
                          <a:spcPts val="0"/>
                        </a:spcAft>
                      </a:pPr>
                      <a:r>
                        <a:rPr lang="en-GB" sz="1100" dirty="0" err="1">
                          <a:effectLst>
                            <a:outerShdw blurRad="38100" dist="38100" dir="2700000" algn="tl">
                              <a:srgbClr val="000000">
                                <a:alpha val="43137"/>
                              </a:srgbClr>
                            </a:outerShdw>
                          </a:effectLst>
                        </a:rPr>
                        <a:t>Propofol</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outerShdw blurRad="38100" dist="38100" dir="2700000" algn="tl">
                              <a:srgbClr val="000000">
                                <a:alpha val="43137"/>
                              </a:srgbClr>
                            </a:outerShdw>
                          </a:effectLst>
                        </a:rPr>
                        <a:t>11,682</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outerShdw blurRad="38100" dist="38100" dir="2700000" algn="tl">
                              <a:srgbClr val="000000">
                                <a:alpha val="43137"/>
                              </a:srgbClr>
                            </a:outerShdw>
                          </a:effectLst>
                        </a:rPr>
                        <a:t>2,290,723</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outerShdw blurRad="38100" dist="38100" dir="2700000" algn="tl">
                              <a:srgbClr val="000000">
                                <a:alpha val="43137"/>
                              </a:srgbClr>
                            </a:outerShdw>
                          </a:effectLst>
                        </a:rPr>
                        <a:t>89.7%</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outerShdw blurRad="38100" dist="38100" dir="2700000" algn="tl">
                              <a:srgbClr val="000000">
                                <a:alpha val="43137"/>
                              </a:srgbClr>
                            </a:outerShdw>
                          </a:effectLst>
                        </a:rPr>
                        <a:t>74.7%</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2"/>
                  </a:ext>
                </a:extLst>
              </a:tr>
              <a:tr h="246932">
                <a:tc>
                  <a:txBody>
                    <a:bodyPr/>
                    <a:lstStyle/>
                    <a:p>
                      <a:pPr>
                        <a:lnSpc>
                          <a:spcPct val="100000"/>
                        </a:lnSpc>
                        <a:spcAft>
                          <a:spcPts val="0"/>
                        </a:spcAft>
                      </a:pPr>
                      <a:r>
                        <a:rPr lang="en-GB" sz="1100" dirty="0">
                          <a:effectLst>
                            <a:outerShdw blurRad="38100" dist="38100" dir="2700000" algn="tl">
                              <a:srgbClr val="000000">
                                <a:alpha val="43137"/>
                              </a:srgbClr>
                            </a:outerShdw>
                          </a:effectLst>
                        </a:rPr>
                        <a:t>Thiopental</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215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42,159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3"/>
                  </a:ext>
                </a:extLst>
              </a:tr>
              <a:tr h="246932">
                <a:tc>
                  <a:txBody>
                    <a:bodyPr/>
                    <a:lstStyle/>
                    <a:p>
                      <a:pPr>
                        <a:lnSpc>
                          <a:spcPct val="100000"/>
                        </a:lnSpc>
                        <a:spcAft>
                          <a:spcPts val="0"/>
                        </a:spcAft>
                      </a:pPr>
                      <a:r>
                        <a:rPr lang="en-GB" sz="1100" dirty="0">
                          <a:effectLst>
                            <a:outerShdw blurRad="38100" dist="38100" dir="2700000" algn="tl">
                              <a:srgbClr val="000000">
                                <a:alpha val="43137"/>
                              </a:srgbClr>
                            </a:outerShdw>
                          </a:effectLst>
                        </a:rPr>
                        <a:t>Etomidate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36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7,059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0.3%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4"/>
                  </a:ext>
                </a:extLst>
              </a:tr>
              <a:tr h="246932">
                <a:tc>
                  <a:txBody>
                    <a:bodyPr/>
                    <a:lstStyle/>
                    <a:p>
                      <a:pPr>
                        <a:lnSpc>
                          <a:spcPct val="100000"/>
                        </a:lnSpc>
                        <a:spcAft>
                          <a:spcPts val="0"/>
                        </a:spcAft>
                      </a:pPr>
                      <a:r>
                        <a:rPr lang="en-GB" sz="1100" dirty="0">
                          <a:effectLst>
                            <a:outerShdw blurRad="38100" dist="38100" dir="2700000" algn="tl">
                              <a:srgbClr val="000000">
                                <a:alpha val="43137"/>
                              </a:srgbClr>
                            </a:outerShdw>
                          </a:effectLst>
                        </a:rPr>
                        <a:t>Midazolam</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1,515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297,076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11.6%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9.7%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5"/>
                  </a:ext>
                </a:extLst>
              </a:tr>
              <a:tr h="246932">
                <a:tc>
                  <a:txBody>
                    <a:bodyPr/>
                    <a:lstStyle/>
                    <a:p>
                      <a:pPr>
                        <a:lnSpc>
                          <a:spcPct val="100000"/>
                        </a:lnSpc>
                        <a:spcAft>
                          <a:spcPts val="0"/>
                        </a:spcAft>
                      </a:pPr>
                      <a:r>
                        <a:rPr lang="en-GB" sz="1100" dirty="0">
                          <a:effectLst>
                            <a:outerShdw blurRad="38100" dist="38100" dir="2700000" algn="tl">
                              <a:srgbClr val="000000">
                                <a:alpha val="43137"/>
                              </a:srgbClr>
                            </a:outerShdw>
                          </a:effectLst>
                        </a:rPr>
                        <a:t>Ketamine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198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38,826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6"/>
                  </a:ext>
                </a:extLst>
              </a:tr>
              <a:tr h="246932">
                <a:tc>
                  <a:txBody>
                    <a:bodyPr/>
                    <a:lstStyle/>
                    <a:p>
                      <a:pPr>
                        <a:lnSpc>
                          <a:spcPct val="100000"/>
                        </a:lnSpc>
                        <a:spcAft>
                          <a:spcPts val="0"/>
                        </a:spcAft>
                      </a:pPr>
                      <a:r>
                        <a:rPr lang="en-GB" sz="1100" dirty="0">
                          <a:effectLst>
                            <a:outerShdw blurRad="38100" dist="38100" dir="2700000" algn="tl">
                              <a:srgbClr val="000000">
                                <a:alpha val="43137"/>
                              </a:srgbClr>
                            </a:outerShdw>
                          </a:effectLst>
                        </a:rPr>
                        <a:t>Sevoflurane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1,662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325,902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12.8%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7"/>
                  </a:ext>
                </a:extLst>
              </a:tr>
              <a:tr h="364844">
                <a:tc>
                  <a:txBody>
                    <a:bodyPr/>
                    <a:lstStyle/>
                    <a:p>
                      <a:pPr>
                        <a:lnSpc>
                          <a:spcPct val="100000"/>
                        </a:lnSpc>
                        <a:spcAft>
                          <a:spcPts val="0"/>
                        </a:spcAft>
                      </a:pPr>
                      <a:r>
                        <a:rPr lang="en-GB" sz="1100" dirty="0">
                          <a:effectLst>
                            <a:outerShdw blurRad="38100" dist="38100" dir="2700000" algn="tl">
                              <a:srgbClr val="000000">
                                <a:alpha val="43137"/>
                              </a:srgbClr>
                            </a:outerShdw>
                          </a:effectLst>
                        </a:rPr>
                        <a:t>Other volatile agent</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166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32,551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8"/>
                  </a:ext>
                </a:extLst>
              </a:tr>
              <a:tr h="376527">
                <a:tc>
                  <a:txBody>
                    <a:bodyPr/>
                    <a:lstStyle/>
                    <a:p>
                      <a:pPr>
                        <a:lnSpc>
                          <a:spcPct val="100000"/>
                        </a:lnSpc>
                        <a:spcAft>
                          <a:spcPts val="0"/>
                        </a:spcAft>
                      </a:pPr>
                      <a:r>
                        <a:rPr lang="en-GB" sz="1100" dirty="0">
                          <a:effectLst>
                            <a:outerShdw blurRad="38100" dist="38100" dir="2700000" algn="tl">
                              <a:srgbClr val="000000">
                                <a:alpha val="43137"/>
                              </a:srgbClr>
                            </a:outerShdw>
                          </a:effectLst>
                        </a:rPr>
                        <a:t>Other induction agents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156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30,590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a:effectLst/>
                        </a:rPr>
                        <a:t>1.2%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100" dirty="0">
                          <a:effectLst/>
                        </a:rPr>
                        <a:t>1.0%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9"/>
                  </a:ext>
                </a:extLst>
              </a:tr>
            </a:tbl>
          </a:graphicData>
        </a:graphic>
      </p:graphicFrame>
      <p:pic>
        <p:nvPicPr>
          <p:cNvPr id="14"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84901" y="841076"/>
            <a:ext cx="1595930" cy="1132350"/>
          </a:xfrm>
          <a:prstGeom prst="rect">
            <a:avLst/>
          </a:prstGeom>
          <a:noFill/>
          <a:ln>
            <a:solidFill>
              <a:schemeClr val="accent3"/>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85676" y="3431969"/>
            <a:ext cx="5228236" cy="285008"/>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6230760" y="2291528"/>
            <a:ext cx="5310076" cy="3383573"/>
          </a:xfrm>
          <a:prstGeom prst="rect">
            <a:avLst/>
          </a:prstGeom>
        </p:spPr>
      </p:pic>
    </p:spTree>
    <p:extLst>
      <p:ext uri="{BB962C8B-B14F-4D97-AF65-F5344CB8AC3E}">
        <p14:creationId xmlns:p14="http://schemas.microsoft.com/office/powerpoint/2010/main" val="206758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bg/>
                                          </p:spTgt>
                                        </p:tgtEl>
                                        <p:attrNameLst>
                                          <p:attrName>style.visibility</p:attrName>
                                        </p:attrNameLst>
                                      </p:cBhvr>
                                      <p:to>
                                        <p:strVal val="visible"/>
                                      </p:to>
                                    </p:set>
                                    <p:animEffect transition="in" filter="fade">
                                      <p:cBhvr>
                                        <p:cTn id="29" dur="500"/>
                                        <p:tgtEl>
                                          <p:spTgt spid="29">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xEl>
                                              <p:pRg st="1" end="1"/>
                                            </p:txEl>
                                          </p:spTgt>
                                        </p:tgtEl>
                                        <p:attrNameLst>
                                          <p:attrName>style.visibility</p:attrName>
                                        </p:attrNameLst>
                                      </p:cBhvr>
                                      <p:to>
                                        <p:strVal val="visible"/>
                                      </p:to>
                                    </p:set>
                                    <p:animEffect transition="in" filter="fade">
                                      <p:cBhvr>
                                        <p:cTn id="35" dur="500"/>
                                        <p:tgtEl>
                                          <p:spTgt spid="29">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4"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Maintenance agents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Use in GAs</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pPr>
              <a:spcBef>
                <a:spcPts val="0"/>
              </a:spcBef>
            </a:pPr>
            <a:r>
              <a:rPr lang="en-GB" sz="2200" b="1" dirty="0">
                <a:solidFill>
                  <a:srgbClr val="50ABBF"/>
                </a:solidFill>
                <a:effectLst>
                  <a:outerShdw blurRad="38100" dist="38100" dir="2700000" algn="tl">
                    <a:srgbClr val="000000">
                      <a:alpha val="43137"/>
                    </a:srgbClr>
                  </a:outerShdw>
                </a:effectLst>
              </a:rPr>
              <a:t>Use </a:t>
            </a:r>
            <a:r>
              <a:rPr lang="en-GB" sz="2200" b="1" dirty="0" smtClean="0">
                <a:solidFill>
                  <a:srgbClr val="50ABBF"/>
                </a:solidFill>
                <a:effectLst>
                  <a:outerShdw blurRad="38100" dist="38100" dir="2700000" algn="tl">
                    <a:srgbClr val="000000">
                      <a:alpha val="43137"/>
                    </a:srgbClr>
                  </a:outerShdw>
                </a:effectLst>
              </a:rPr>
              <a:t>by </a:t>
            </a:r>
            <a:r>
              <a:rPr lang="en-GB" sz="2200" b="1" dirty="0">
                <a:solidFill>
                  <a:srgbClr val="50ABBF"/>
                </a:solidFill>
                <a:effectLst>
                  <a:outerShdw blurRad="38100" dist="38100" dir="2700000" algn="tl">
                    <a:srgbClr val="000000">
                      <a:alpha val="43137"/>
                    </a:srgbClr>
                  </a:outerShdw>
                </a:effectLst>
              </a:rPr>
              <a:t>age group </a:t>
            </a:r>
          </a:p>
          <a:p>
            <a:pPr>
              <a:spcBef>
                <a:spcPts val="0"/>
              </a:spcBef>
            </a:pPr>
            <a:r>
              <a:rPr lang="en-GB" sz="2200" b="1" dirty="0">
                <a:solidFill>
                  <a:srgbClr val="50ABBF"/>
                </a:solidFill>
                <a:effectLst>
                  <a:outerShdw blurRad="38100" dist="38100" dir="2700000" algn="tl">
                    <a:srgbClr val="000000">
                      <a:alpha val="43137"/>
                    </a:srgbClr>
                  </a:outerShdw>
                </a:effectLst>
              </a:rPr>
              <a:t>and in </a:t>
            </a:r>
            <a:r>
              <a:rPr lang="en-GB" sz="2200" b="1" dirty="0" err="1">
                <a:solidFill>
                  <a:srgbClr val="50ABBF"/>
                </a:solidFill>
                <a:effectLst>
                  <a:outerShdw blurRad="38100" dist="38100" dir="2700000" algn="tl">
                    <a:srgbClr val="000000">
                      <a:alpha val="43137"/>
                    </a:srgbClr>
                  </a:outerShdw>
                </a:effectLst>
              </a:rPr>
              <a:t>Cæsarean</a:t>
            </a:r>
            <a:r>
              <a:rPr lang="en-GB" sz="2200" b="1" dirty="0">
                <a:solidFill>
                  <a:srgbClr val="50ABBF"/>
                </a:solidFill>
                <a:effectLst>
                  <a:outerShdw blurRad="38100" dist="38100" dir="2700000" algn="tl">
                    <a:srgbClr val="000000">
                      <a:alpha val="43137"/>
                    </a:srgbClr>
                  </a:outerShdw>
                </a:effectLst>
              </a:rPr>
              <a:t>-sections</a:t>
            </a: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3774740321"/>
              </p:ext>
            </p:extLst>
          </p:nvPr>
        </p:nvGraphicFramePr>
        <p:xfrm>
          <a:off x="647274" y="2298243"/>
          <a:ext cx="5297872" cy="3373091"/>
        </p:xfrm>
        <a:graphic>
          <a:graphicData uri="http://schemas.openxmlformats.org/drawingml/2006/table">
            <a:tbl>
              <a:tblPr firstRow="1" firstCol="1" bandRow="1">
                <a:tableStyleId>{F5AB1C69-6EDB-4FF4-983F-18BD219EF322}</a:tableStyleId>
              </a:tblPr>
              <a:tblGrid>
                <a:gridCol w="1571944">
                  <a:extLst>
                    <a:ext uri="{9D8B030D-6E8A-4147-A177-3AD203B41FA5}">
                      <a16:colId xmlns:a16="http://schemas.microsoft.com/office/drawing/2014/main" val="20000"/>
                    </a:ext>
                  </a:extLst>
                </a:gridCol>
                <a:gridCol w="1241976">
                  <a:extLst>
                    <a:ext uri="{9D8B030D-6E8A-4147-A177-3AD203B41FA5}">
                      <a16:colId xmlns:a16="http://schemas.microsoft.com/office/drawing/2014/main" val="20001"/>
                    </a:ext>
                  </a:extLst>
                </a:gridCol>
                <a:gridCol w="1241976">
                  <a:extLst>
                    <a:ext uri="{9D8B030D-6E8A-4147-A177-3AD203B41FA5}">
                      <a16:colId xmlns:a16="http://schemas.microsoft.com/office/drawing/2014/main" val="20002"/>
                    </a:ext>
                  </a:extLst>
                </a:gridCol>
                <a:gridCol w="1241976">
                  <a:extLst>
                    <a:ext uri="{9D8B030D-6E8A-4147-A177-3AD203B41FA5}">
                      <a16:colId xmlns:a16="http://schemas.microsoft.com/office/drawing/2014/main" val="20003"/>
                    </a:ext>
                  </a:extLst>
                </a:gridCol>
              </a:tblGrid>
              <a:tr h="1053691">
                <a:tc>
                  <a:txBody>
                    <a:bodyPr/>
                    <a:lstStyle/>
                    <a:p>
                      <a:pPr marL="0" algn="l" defTabSz="457200" rtl="0" eaLnBrk="1" latinLnBrk="0" hangingPunct="1">
                        <a:lnSpc>
                          <a:spcPct val="150000"/>
                        </a:lnSpc>
                        <a:spcAft>
                          <a:spcPts val="0"/>
                        </a:spcAft>
                      </a:pPr>
                      <a:r>
                        <a:rPr lang="en-GB" sz="1100" b="1" kern="1200" dirty="0" smtClean="0">
                          <a:solidFill>
                            <a:schemeClr val="lt1"/>
                          </a:solidFill>
                          <a:effectLst>
                            <a:outerShdw blurRad="38100" dist="38100" dir="2700000" algn="tl">
                              <a:srgbClr val="000000">
                                <a:alpha val="43137"/>
                              </a:srgbClr>
                            </a:outerShdw>
                          </a:effectLst>
                          <a:latin typeface="+mn-lt"/>
                          <a:ea typeface="+mn-ea"/>
                          <a:cs typeface="+mn-cs"/>
                        </a:rPr>
                        <a:t>Maintenance</a:t>
                      </a:r>
                      <a:r>
                        <a:rPr lang="en-GB" sz="1100" b="1" kern="1200" baseline="0" dirty="0" smtClean="0">
                          <a:solidFill>
                            <a:schemeClr val="lt1"/>
                          </a:solidFill>
                          <a:effectLst>
                            <a:outerShdw blurRad="38100" dist="38100" dir="2700000" algn="tl">
                              <a:srgbClr val="000000">
                                <a:alpha val="43137"/>
                              </a:srgbClr>
                            </a:outerShdw>
                          </a:effectLst>
                          <a:latin typeface="+mn-lt"/>
                          <a:ea typeface="+mn-ea"/>
                          <a:cs typeface="+mn-cs"/>
                        </a:rPr>
                        <a:t> </a:t>
                      </a:r>
                      <a:r>
                        <a:rPr lang="en-GB" sz="1100" b="1" kern="1200" dirty="0" smtClean="0">
                          <a:solidFill>
                            <a:schemeClr val="lt1"/>
                          </a:solidFill>
                          <a:effectLst>
                            <a:outerShdw blurRad="38100" dist="38100" dir="2700000" algn="tl">
                              <a:srgbClr val="000000">
                                <a:alpha val="43137"/>
                              </a:srgbClr>
                            </a:outerShdw>
                          </a:effectLst>
                          <a:latin typeface="+mn-lt"/>
                          <a:ea typeface="+mn-ea"/>
                          <a:cs typeface="+mn-cs"/>
                        </a:rPr>
                        <a:t>Drug</a:t>
                      </a:r>
                      <a:endParaRPr lang="en-GB" sz="1100" b="1" kern="1200" dirty="0">
                        <a:solidFill>
                          <a:schemeClr val="lt1"/>
                        </a:solidFill>
                        <a:effectLst>
                          <a:outerShdw blurRad="38100" dist="38100" dir="2700000" algn="tl">
                            <a:srgbClr val="000000">
                              <a:alpha val="43137"/>
                            </a:srgbClr>
                          </a:outerShdw>
                        </a:effectLst>
                        <a:latin typeface="+mn-lt"/>
                        <a:ea typeface="+mn-ea"/>
                        <a:cs typeface="+mn-cs"/>
                      </a:endParaRPr>
                    </a:p>
                  </a:txBody>
                  <a:tcPr marL="64117" marR="64117" marT="0" marB="0" anchor="ctr"/>
                </a:tc>
                <a:tc>
                  <a:txBody>
                    <a:bodyPr/>
                    <a:lstStyle/>
                    <a:p>
                      <a:pPr marL="0" indent="0" algn="l">
                        <a:lnSpc>
                          <a:spcPts val="1500"/>
                        </a:lnSpc>
                        <a:spcAft>
                          <a:spcPts val="0"/>
                        </a:spcAft>
                      </a:pPr>
                      <a:r>
                        <a:rPr lang="en-GB" sz="1100" b="1" kern="1200" dirty="0" smtClean="0">
                          <a:solidFill>
                            <a:schemeClr val="lt1"/>
                          </a:solidFill>
                          <a:effectLst>
                            <a:outerShdw blurRad="38100" dist="38100" dir="2700000" algn="tl">
                              <a:srgbClr val="000000">
                                <a:alpha val="43137"/>
                              </a:srgbClr>
                            </a:outerShdw>
                          </a:effectLst>
                          <a:latin typeface="+mn-lt"/>
                          <a:ea typeface="+mn-ea"/>
                          <a:cs typeface="+mn-cs"/>
                        </a:rPr>
                        <a:t>Number exposed </a:t>
                      </a:r>
                      <a:r>
                        <a:rPr lang="en-GB" sz="1100" b="1" kern="1200" dirty="0">
                          <a:solidFill>
                            <a:schemeClr val="lt1"/>
                          </a:solidFill>
                          <a:effectLst>
                            <a:outerShdw blurRad="38100" dist="38100" dir="2700000" algn="tl">
                              <a:srgbClr val="000000">
                                <a:alpha val="43137"/>
                              </a:srgbClr>
                            </a:outerShdw>
                          </a:effectLst>
                          <a:latin typeface="+mn-lt"/>
                          <a:ea typeface="+mn-ea"/>
                          <a:cs typeface="+mn-cs"/>
                        </a:rPr>
                        <a:t>in activity survey</a:t>
                      </a:r>
                    </a:p>
                  </a:txBody>
                  <a:tcPr marL="64117" marR="64117" marT="0" marB="0" anchor="ctr"/>
                </a:tc>
                <a:tc>
                  <a:txBody>
                    <a:bodyPr/>
                    <a:lstStyle/>
                    <a:p>
                      <a:pPr algn="l">
                        <a:lnSpc>
                          <a:spcPts val="1500"/>
                        </a:lnSpc>
                        <a:spcAft>
                          <a:spcPts val="0"/>
                        </a:spcAft>
                      </a:pPr>
                      <a:r>
                        <a:rPr lang="en-GB" sz="1100" b="1" kern="1200" dirty="0">
                          <a:solidFill>
                            <a:schemeClr val="lt1"/>
                          </a:solidFill>
                          <a:effectLst>
                            <a:outerShdw blurRad="38100" dist="38100" dir="2700000" algn="tl">
                              <a:srgbClr val="000000">
                                <a:alpha val="43137"/>
                              </a:srgbClr>
                            </a:outerShdw>
                          </a:effectLst>
                          <a:latin typeface="+mn-lt"/>
                          <a:ea typeface="+mn-ea"/>
                          <a:cs typeface="+mn-cs"/>
                        </a:rPr>
                        <a:t>Estimated annual exposure</a:t>
                      </a:r>
                    </a:p>
                  </a:txBody>
                  <a:tcPr marL="64117" marR="64117" marT="0" marB="0" anchor="ctr"/>
                </a:tc>
                <a:tc>
                  <a:txBody>
                    <a:bodyPr/>
                    <a:lstStyle/>
                    <a:p>
                      <a:pPr algn="l">
                        <a:lnSpc>
                          <a:spcPts val="1500"/>
                        </a:lnSpc>
                        <a:spcAft>
                          <a:spcPts val="0"/>
                        </a:spcAft>
                      </a:pPr>
                      <a:r>
                        <a:rPr lang="en-GB" sz="1100" b="1" kern="1200" dirty="0">
                          <a:solidFill>
                            <a:schemeClr val="lt1"/>
                          </a:solidFill>
                          <a:effectLst>
                            <a:outerShdw blurRad="38100" dist="38100" dir="2700000" algn="tl">
                              <a:srgbClr val="000000">
                                <a:alpha val="43137"/>
                              </a:srgbClr>
                            </a:outerShdw>
                          </a:effectLst>
                          <a:latin typeface="+mn-lt"/>
                          <a:ea typeface="+mn-ea"/>
                          <a:cs typeface="+mn-cs"/>
                        </a:rPr>
                        <a:t>% of cases having at least </a:t>
                      </a:r>
                      <a:r>
                        <a:rPr lang="en-GB" sz="1100" b="1" kern="1200" dirty="0" smtClean="0">
                          <a:solidFill>
                            <a:schemeClr val="lt1"/>
                          </a:solidFill>
                          <a:effectLst>
                            <a:outerShdw blurRad="38100" dist="38100" dir="2700000" algn="tl">
                              <a:srgbClr val="000000">
                                <a:alpha val="43137"/>
                              </a:srgbClr>
                            </a:outerShdw>
                          </a:effectLst>
                          <a:latin typeface="+mn-lt"/>
                          <a:ea typeface="+mn-ea"/>
                          <a:cs typeface="+mn-cs"/>
                        </a:rPr>
                        <a:t>1 maintenance </a:t>
                      </a:r>
                      <a:r>
                        <a:rPr lang="en-GB" sz="1100" b="1" kern="1200" dirty="0">
                          <a:solidFill>
                            <a:schemeClr val="lt1"/>
                          </a:solidFill>
                          <a:effectLst>
                            <a:outerShdw blurRad="38100" dist="38100" dir="2700000" algn="tl">
                              <a:srgbClr val="000000">
                                <a:alpha val="43137"/>
                              </a:srgbClr>
                            </a:outerShdw>
                          </a:effectLst>
                          <a:latin typeface="+mn-lt"/>
                          <a:ea typeface="+mn-ea"/>
                          <a:cs typeface="+mn-cs"/>
                        </a:rPr>
                        <a:t>agent</a:t>
                      </a:r>
                    </a:p>
                  </a:txBody>
                  <a:tcPr marL="64117" marR="64117" marT="0" marB="0" anchor="ctr"/>
                </a:tc>
                <a:extLst>
                  <a:ext uri="{0D108BD9-81ED-4DB2-BD59-A6C34878D82A}">
                    <a16:rowId xmlns:a16="http://schemas.microsoft.com/office/drawing/2014/main" val="10000"/>
                  </a:ext>
                </a:extLst>
              </a:tr>
              <a:tr h="569780">
                <a:tc>
                  <a:txBody>
                    <a:bodyPr/>
                    <a:lstStyle/>
                    <a:p>
                      <a:pPr>
                        <a:lnSpc>
                          <a:spcPct val="100000"/>
                        </a:lnSpc>
                        <a:spcAft>
                          <a:spcPts val="0"/>
                        </a:spcAft>
                      </a:pPr>
                      <a:r>
                        <a:rPr lang="en-GB" sz="1100" b="1" dirty="0">
                          <a:effectLst>
                            <a:outerShdw blurRad="38100" dist="38100" dir="2700000" algn="tl">
                              <a:srgbClr val="000000">
                                <a:alpha val="43137"/>
                              </a:srgbClr>
                            </a:outerShdw>
                          </a:effectLst>
                        </a:rPr>
                        <a:t>At least one maintenance agent used</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b="1" dirty="0">
                          <a:effectLst/>
                        </a:rPr>
                        <a:t>11,921</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b="1" dirty="0">
                          <a:effectLst/>
                        </a:rPr>
                        <a:t>2,337,589</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b="1" dirty="0">
                          <a:effectLst/>
                        </a:rPr>
                        <a:t>100.0%</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extLst>
                  <a:ext uri="{0D108BD9-81ED-4DB2-BD59-A6C34878D82A}">
                    <a16:rowId xmlns:a16="http://schemas.microsoft.com/office/drawing/2014/main" val="10001"/>
                  </a:ext>
                </a:extLst>
              </a:tr>
              <a:tr h="349924">
                <a:tc>
                  <a:txBody>
                    <a:bodyPr/>
                    <a:lstStyle/>
                    <a:p>
                      <a:pPr>
                        <a:lnSpc>
                          <a:spcPct val="100000"/>
                        </a:lnSpc>
                        <a:spcAft>
                          <a:spcPts val="0"/>
                        </a:spcAft>
                      </a:pPr>
                      <a:r>
                        <a:rPr lang="en-GB" sz="1100" dirty="0">
                          <a:effectLst>
                            <a:outerShdw blurRad="38100" dist="38100" dir="2700000" algn="tl">
                              <a:srgbClr val="000000">
                                <a:alpha val="43137"/>
                              </a:srgbClr>
                            </a:outerShdw>
                          </a:effectLst>
                        </a:rPr>
                        <a:t>Sevoflurane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outerShdw blurRad="38100" dist="38100" dir="2700000" algn="tl">
                              <a:srgbClr val="000000">
                                <a:alpha val="43137"/>
                              </a:srgbClr>
                            </a:outerShdw>
                          </a:effectLst>
                        </a:rPr>
                        <a:t>8,499</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outerShdw blurRad="38100" dist="38100" dir="2700000" algn="tl">
                              <a:srgbClr val="000000">
                                <a:alpha val="43137"/>
                              </a:srgbClr>
                            </a:outerShdw>
                          </a:effectLst>
                        </a:rPr>
                        <a:t>1,666,569</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outerShdw blurRad="38100" dist="38100" dir="2700000" algn="tl">
                              <a:srgbClr val="000000">
                                <a:alpha val="43137"/>
                              </a:srgbClr>
                            </a:outerShdw>
                          </a:effectLst>
                        </a:rPr>
                        <a:t>71.3%</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extLst>
                  <a:ext uri="{0D108BD9-81ED-4DB2-BD59-A6C34878D82A}">
                    <a16:rowId xmlns:a16="http://schemas.microsoft.com/office/drawing/2014/main" val="10002"/>
                  </a:ext>
                </a:extLst>
              </a:tr>
              <a:tr h="349924">
                <a:tc>
                  <a:txBody>
                    <a:bodyPr/>
                    <a:lstStyle/>
                    <a:p>
                      <a:pPr>
                        <a:lnSpc>
                          <a:spcPct val="100000"/>
                        </a:lnSpc>
                        <a:spcAft>
                          <a:spcPts val="0"/>
                        </a:spcAft>
                      </a:pPr>
                      <a:r>
                        <a:rPr lang="en-GB" sz="1100" dirty="0">
                          <a:effectLst>
                            <a:outerShdw blurRad="38100" dist="38100" dir="2700000" algn="tl">
                              <a:srgbClr val="000000">
                                <a:alpha val="43137"/>
                              </a:srgbClr>
                            </a:outerShdw>
                          </a:effectLst>
                        </a:rPr>
                        <a:t>Other volatile agent</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2,773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543,758</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23.3%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extLst>
                  <a:ext uri="{0D108BD9-81ED-4DB2-BD59-A6C34878D82A}">
                    <a16:rowId xmlns:a16="http://schemas.microsoft.com/office/drawing/2014/main" val="10003"/>
                  </a:ext>
                </a:extLst>
              </a:tr>
              <a:tr h="349924">
                <a:tc>
                  <a:txBody>
                    <a:bodyPr/>
                    <a:lstStyle/>
                    <a:p>
                      <a:pPr>
                        <a:lnSpc>
                          <a:spcPct val="100000"/>
                        </a:lnSpc>
                        <a:spcAft>
                          <a:spcPts val="0"/>
                        </a:spcAft>
                      </a:pPr>
                      <a:r>
                        <a:rPr lang="en-GB" sz="1100" dirty="0">
                          <a:effectLst>
                            <a:outerShdw blurRad="38100" dist="38100" dir="2700000" algn="tl">
                              <a:srgbClr val="000000">
                                <a:alpha val="43137"/>
                              </a:srgbClr>
                            </a:outerShdw>
                          </a:effectLst>
                        </a:rPr>
                        <a:t>Nitrous oxide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a:effectLst/>
                        </a:rPr>
                        <a:t>2,041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400,220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17.1%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extLst>
                  <a:ext uri="{0D108BD9-81ED-4DB2-BD59-A6C34878D82A}">
                    <a16:rowId xmlns:a16="http://schemas.microsoft.com/office/drawing/2014/main" val="10004"/>
                  </a:ext>
                </a:extLst>
              </a:tr>
              <a:tr h="349924">
                <a:tc>
                  <a:txBody>
                    <a:bodyPr/>
                    <a:lstStyle/>
                    <a:p>
                      <a:pPr>
                        <a:lnSpc>
                          <a:spcPct val="100000"/>
                        </a:lnSpc>
                        <a:spcAft>
                          <a:spcPts val="0"/>
                        </a:spcAft>
                      </a:pPr>
                      <a:r>
                        <a:rPr lang="en-GB" sz="1100" dirty="0" err="1">
                          <a:effectLst>
                            <a:outerShdw blurRad="38100" dist="38100" dir="2700000" algn="tl">
                              <a:srgbClr val="000000">
                                <a:alpha val="43137"/>
                              </a:srgbClr>
                            </a:outerShdw>
                          </a:effectLst>
                        </a:rPr>
                        <a:t>Propofol</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a:effectLst/>
                        </a:rPr>
                        <a:t>1,032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202,365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8.7%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extLst>
                  <a:ext uri="{0D108BD9-81ED-4DB2-BD59-A6C34878D82A}">
                    <a16:rowId xmlns:a16="http://schemas.microsoft.com/office/drawing/2014/main" val="10005"/>
                  </a:ext>
                </a:extLst>
              </a:tr>
              <a:tr h="349924">
                <a:tc>
                  <a:txBody>
                    <a:bodyPr/>
                    <a:lstStyle/>
                    <a:p>
                      <a:pPr>
                        <a:lnSpc>
                          <a:spcPct val="100000"/>
                        </a:lnSpc>
                        <a:spcAft>
                          <a:spcPts val="0"/>
                        </a:spcAft>
                      </a:pPr>
                      <a:r>
                        <a:rPr lang="en-GB" sz="1100" dirty="0">
                          <a:effectLst>
                            <a:outerShdw blurRad="38100" dist="38100" dir="2700000" algn="tl">
                              <a:srgbClr val="000000">
                                <a:alpha val="43137"/>
                              </a:srgbClr>
                            </a:outerShdw>
                          </a:effectLst>
                        </a:rPr>
                        <a:t>Other </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a:effectLst/>
                        </a:rPr>
                        <a:t>249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a:effectLst/>
                        </a:rPr>
                        <a:t>48,826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tc>
                  <a:txBody>
                    <a:bodyPr/>
                    <a:lstStyle/>
                    <a:p>
                      <a:pPr algn="r">
                        <a:lnSpc>
                          <a:spcPct val="100000"/>
                        </a:lnSpc>
                        <a:spcAft>
                          <a:spcPts val="0"/>
                        </a:spcAft>
                      </a:pPr>
                      <a:r>
                        <a:rPr lang="en-GB" sz="1100" dirty="0">
                          <a:effectLst/>
                        </a:rPr>
                        <a:t>2.1%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17" marR="64117" marT="0" marB="0" anchor="ctr"/>
                </a:tc>
                <a:extLst>
                  <a:ext uri="{0D108BD9-81ED-4DB2-BD59-A6C34878D82A}">
                    <a16:rowId xmlns:a16="http://schemas.microsoft.com/office/drawing/2014/main" val="10006"/>
                  </a:ext>
                </a:extLst>
              </a:tr>
            </a:tbl>
          </a:graphicData>
        </a:graphic>
      </p:graphicFrame>
      <p:pic>
        <p:nvPicPr>
          <p:cNvPr id="12" name="Picture 2" descr="Image result for volatile anesthetic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49533" y="820388"/>
            <a:ext cx="1629728" cy="11214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647274" y="3954492"/>
            <a:ext cx="5266638" cy="285008"/>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6296524" y="2309659"/>
            <a:ext cx="5230821" cy="3377477"/>
          </a:xfrm>
          <a:prstGeom prst="rect">
            <a:avLst/>
          </a:prstGeom>
        </p:spPr>
      </p:pic>
    </p:spTree>
    <p:extLst>
      <p:ext uri="{BB962C8B-B14F-4D97-AF65-F5344CB8AC3E}">
        <p14:creationId xmlns:p14="http://schemas.microsoft.com/office/powerpoint/2010/main" val="18544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bg/>
                                          </p:spTgt>
                                        </p:tgtEl>
                                        <p:attrNameLst>
                                          <p:attrName>style.visibility</p:attrName>
                                        </p:attrNameLst>
                                      </p:cBhvr>
                                      <p:to>
                                        <p:strVal val="visible"/>
                                      </p:to>
                                    </p:set>
                                    <p:animEffect transition="in" filter="fade">
                                      <p:cBhvr>
                                        <p:cTn id="29" dur="500"/>
                                        <p:tgtEl>
                                          <p:spTgt spid="29">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xEl>
                                              <p:pRg st="1" end="1"/>
                                            </p:txEl>
                                          </p:spTgt>
                                        </p:tgtEl>
                                        <p:attrNameLst>
                                          <p:attrName>style.visibility</p:attrName>
                                        </p:attrNameLst>
                                      </p:cBhvr>
                                      <p:to>
                                        <p:strVal val="visible"/>
                                      </p:to>
                                    </p:set>
                                    <p:animEffect transition="in" filter="fade">
                                      <p:cBhvr>
                                        <p:cTn id="35" dur="500"/>
                                        <p:tgtEl>
                                          <p:spTgt spid="29">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4" grpId="0" animBg="1"/>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US" sz="3200" b="1" smtClean="0">
                <a:effectLst>
                  <a:outerShdw blurRad="38100" dist="38100" dir="2700000" algn="tl">
                    <a:srgbClr val="000000">
                      <a:alpha val="43137"/>
                    </a:srgbClr>
                  </a:outerShdw>
                </a:effectLst>
              </a:rPr>
              <a:t>Neuromuscular blocking agents - NMBAs</a:t>
            </a:r>
            <a:endParaRPr lang="en-GB" sz="3200">
              <a:effectLst>
                <a:outerShdw blurRad="38100" dist="38100" dir="2700000" algn="tl">
                  <a:srgbClr val="000000">
                    <a:alpha val="43137"/>
                  </a:srgbClr>
                </a:outerShdw>
              </a:effectLst>
            </a:endParaRPr>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smtClean="0">
                <a:solidFill>
                  <a:srgbClr val="50ABBF"/>
                </a:solidFill>
                <a:effectLst>
                  <a:outerShdw blurRad="38100" dist="38100" dir="2700000" algn="tl">
                    <a:srgbClr val="000000">
                      <a:alpha val="43137"/>
                    </a:srgbClr>
                  </a:outerShdw>
                </a:effectLst>
                <a:ea typeface="+mj-ea"/>
              </a:rPr>
              <a:t>Use </a:t>
            </a:r>
            <a:r>
              <a:rPr lang="en-GB" sz="2200" b="1" smtClean="0">
                <a:solidFill>
                  <a:srgbClr val="50ABBF"/>
                </a:solidFill>
                <a:effectLst>
                  <a:outerShdw blurRad="38100" dist="38100" dir="2700000" algn="tl">
                    <a:srgbClr val="000000">
                      <a:alpha val="43137"/>
                    </a:srgbClr>
                  </a:outerShdw>
                </a:effectLst>
                <a:ea typeface="+mj-ea"/>
              </a:rPr>
              <a:t>of NMBAs (GAs)</a:t>
            </a:r>
            <a:endParaRPr lang="en-GB" sz="2200" b="1" dirty="0">
              <a:solidFill>
                <a:srgbClr val="50ABBF"/>
              </a:solidFill>
              <a:effectLst>
                <a:outerShdw blurRad="38100" dist="38100" dir="2700000" algn="tl">
                  <a:srgbClr val="000000">
                    <a:alpha val="43137"/>
                  </a:srgbClr>
                </a:outerShdw>
              </a:effectLst>
              <a:ea typeface="+mj-ea"/>
            </a:endParaRPr>
          </a:p>
        </p:txBody>
      </p:sp>
      <p:sp>
        <p:nvSpPr>
          <p:cNvPr id="29"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pPr>
              <a:spcBef>
                <a:spcPts val="0"/>
              </a:spcBef>
            </a:pPr>
            <a:r>
              <a:rPr lang="en-GB" sz="2200" b="1" dirty="0">
                <a:solidFill>
                  <a:srgbClr val="50ABBF"/>
                </a:solidFill>
                <a:effectLst>
                  <a:outerShdw blurRad="38100" dist="38100" dir="2700000" algn="tl">
                    <a:srgbClr val="000000">
                      <a:alpha val="43137"/>
                    </a:srgbClr>
                  </a:outerShdw>
                </a:effectLst>
              </a:rPr>
              <a:t>Use </a:t>
            </a:r>
            <a:r>
              <a:rPr lang="en-GB" sz="2200" b="1" dirty="0" smtClean="0">
                <a:solidFill>
                  <a:srgbClr val="50ABBF"/>
                </a:solidFill>
                <a:effectLst>
                  <a:outerShdw blurRad="38100" dist="38100" dir="2700000" algn="tl">
                    <a:srgbClr val="000000">
                      <a:alpha val="43137"/>
                    </a:srgbClr>
                  </a:outerShdw>
                </a:effectLst>
              </a:rPr>
              <a:t>by </a:t>
            </a:r>
            <a:r>
              <a:rPr lang="en-GB" sz="2200" b="1" dirty="0">
                <a:solidFill>
                  <a:srgbClr val="50ABBF"/>
                </a:solidFill>
                <a:effectLst>
                  <a:outerShdw blurRad="38100" dist="38100" dir="2700000" algn="tl">
                    <a:srgbClr val="000000">
                      <a:alpha val="43137"/>
                    </a:srgbClr>
                  </a:outerShdw>
                </a:effectLst>
              </a:rPr>
              <a:t>age group </a:t>
            </a:r>
          </a:p>
          <a:p>
            <a:pPr>
              <a:spcBef>
                <a:spcPts val="0"/>
              </a:spcBef>
            </a:pPr>
            <a:r>
              <a:rPr lang="en-GB" sz="2200" b="1" dirty="0">
                <a:solidFill>
                  <a:srgbClr val="50ABBF"/>
                </a:solidFill>
                <a:effectLst>
                  <a:outerShdw blurRad="38100" dist="38100" dir="2700000" algn="tl">
                    <a:srgbClr val="000000">
                      <a:alpha val="43137"/>
                    </a:srgbClr>
                  </a:outerShdw>
                </a:effectLst>
              </a:rPr>
              <a:t>and in </a:t>
            </a:r>
            <a:r>
              <a:rPr lang="en-GB" sz="2200" b="1" dirty="0" err="1">
                <a:solidFill>
                  <a:srgbClr val="50ABBF"/>
                </a:solidFill>
                <a:effectLst>
                  <a:outerShdw blurRad="38100" dist="38100" dir="2700000" algn="tl">
                    <a:srgbClr val="000000">
                      <a:alpha val="43137"/>
                    </a:srgbClr>
                  </a:outerShdw>
                </a:effectLst>
              </a:rPr>
              <a:t>Cæsarean</a:t>
            </a:r>
            <a:r>
              <a:rPr lang="en-GB" sz="2200" b="1" dirty="0">
                <a:solidFill>
                  <a:srgbClr val="50ABBF"/>
                </a:solidFill>
                <a:effectLst>
                  <a:outerShdw blurRad="38100" dist="38100" dir="2700000" algn="tl">
                    <a:srgbClr val="000000">
                      <a:alpha val="43137"/>
                    </a:srgbClr>
                  </a:outerShdw>
                </a:effectLst>
              </a:rPr>
              <a:t>-sections</a:t>
            </a:r>
          </a:p>
        </p:txBody>
      </p:sp>
      <p:sp>
        <p:nvSpPr>
          <p:cNvPr id="4" name="Rectangle 3"/>
          <p:cNvSpPr/>
          <p:nvPr/>
        </p:nvSpPr>
        <p:spPr>
          <a:xfrm>
            <a:off x="609600" y="2243140"/>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93378" y="2243140"/>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510228913"/>
              </p:ext>
            </p:extLst>
          </p:nvPr>
        </p:nvGraphicFramePr>
        <p:xfrm>
          <a:off x="653144" y="2303286"/>
          <a:ext cx="5295343" cy="3383997"/>
        </p:xfrm>
        <a:graphic>
          <a:graphicData uri="http://schemas.openxmlformats.org/drawingml/2006/table">
            <a:tbl>
              <a:tblPr firstRow="1" firstCol="1" bandRow="1">
                <a:tableStyleId>{F5AB1C69-6EDB-4FF4-983F-18BD219EF322}</a:tableStyleId>
              </a:tblPr>
              <a:tblGrid>
                <a:gridCol w="1282534">
                  <a:extLst>
                    <a:ext uri="{9D8B030D-6E8A-4147-A177-3AD203B41FA5}">
                      <a16:colId xmlns:a16="http://schemas.microsoft.com/office/drawing/2014/main" val="20000"/>
                    </a:ext>
                  </a:extLst>
                </a:gridCol>
                <a:gridCol w="783771">
                  <a:extLst>
                    <a:ext uri="{9D8B030D-6E8A-4147-A177-3AD203B41FA5}">
                      <a16:colId xmlns:a16="http://schemas.microsoft.com/office/drawing/2014/main" val="20001"/>
                    </a:ext>
                  </a:extLst>
                </a:gridCol>
                <a:gridCol w="783772">
                  <a:extLst>
                    <a:ext uri="{9D8B030D-6E8A-4147-A177-3AD203B41FA5}">
                      <a16:colId xmlns:a16="http://schemas.microsoft.com/office/drawing/2014/main" val="20002"/>
                    </a:ext>
                  </a:extLst>
                </a:gridCol>
                <a:gridCol w="605641">
                  <a:extLst>
                    <a:ext uri="{9D8B030D-6E8A-4147-A177-3AD203B41FA5}">
                      <a16:colId xmlns:a16="http://schemas.microsoft.com/office/drawing/2014/main" val="20003"/>
                    </a:ext>
                  </a:extLst>
                </a:gridCol>
                <a:gridCol w="653143">
                  <a:extLst>
                    <a:ext uri="{9D8B030D-6E8A-4147-A177-3AD203B41FA5}">
                      <a16:colId xmlns:a16="http://schemas.microsoft.com/office/drawing/2014/main" val="20004"/>
                    </a:ext>
                  </a:extLst>
                </a:gridCol>
                <a:gridCol w="1186482">
                  <a:extLst>
                    <a:ext uri="{9D8B030D-6E8A-4147-A177-3AD203B41FA5}">
                      <a16:colId xmlns:a16="http://schemas.microsoft.com/office/drawing/2014/main" val="20005"/>
                    </a:ext>
                  </a:extLst>
                </a:gridCol>
              </a:tblGrid>
              <a:tr h="1234085">
                <a:tc>
                  <a:txBody>
                    <a:bodyPr/>
                    <a:lstStyle/>
                    <a:p>
                      <a:pPr>
                        <a:lnSpc>
                          <a:spcPts val="1500"/>
                        </a:lnSpc>
                        <a:spcAft>
                          <a:spcPts val="0"/>
                        </a:spcAft>
                      </a:pPr>
                      <a:r>
                        <a:rPr lang="en-GB" sz="1100" dirty="0">
                          <a:effectLst>
                            <a:outerShdw blurRad="38100" dist="38100" dir="2700000" algn="tl">
                              <a:srgbClr val="000000">
                                <a:alpha val="43137"/>
                              </a:srgbClr>
                            </a:outerShdw>
                          </a:effectLst>
                        </a:rPr>
                        <a:t>Drug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all GAs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NMBA use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total </a:t>
                      </a:r>
                      <a:r>
                        <a:rPr lang="en-GB" sz="1100" dirty="0" smtClean="0">
                          <a:effectLst>
                            <a:outerShdw blurRad="38100" dist="38100" dir="2700000" algn="tl">
                              <a:srgbClr val="000000">
                                <a:alpha val="43137"/>
                              </a:srgbClr>
                            </a:outerShdw>
                          </a:effectLst>
                        </a:rPr>
                        <a:t>NMBA usage </a:t>
                      </a:r>
                      <a:r>
                        <a:rPr lang="en-GB" sz="900" dirty="0" smtClean="0">
                          <a:effectLst>
                            <a:outerShdw blurRad="38100" dist="38100" dir="2700000" algn="tl">
                              <a:srgbClr val="000000">
                                <a:alpha val="43137"/>
                              </a:srgbClr>
                            </a:outerShdw>
                          </a:effectLst>
                        </a:rPr>
                        <a:t>(sum </a:t>
                      </a:r>
                      <a:r>
                        <a:rPr lang="en-GB" sz="900" dirty="0">
                          <a:effectLst>
                            <a:outerShdw blurRad="38100" dist="38100" dir="2700000" algn="tl">
                              <a:srgbClr val="000000">
                                <a:alpha val="43137"/>
                              </a:srgbClr>
                            </a:outerShdw>
                          </a:effectLst>
                        </a:rPr>
                        <a:t>of all; total &gt; total no of cases)</a:t>
                      </a:r>
                      <a:endParaRPr lang="en-GB" sz="9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extLst>
                  <a:ext uri="{0D108BD9-81ED-4DB2-BD59-A6C34878D82A}">
                    <a16:rowId xmlns:a16="http://schemas.microsoft.com/office/drawing/2014/main" val="10000"/>
                  </a:ext>
                </a:extLst>
              </a:tr>
              <a:tr h="381936">
                <a:tc>
                  <a:txBody>
                    <a:bodyPr/>
                    <a:lstStyle/>
                    <a:p>
                      <a:pPr>
                        <a:lnSpc>
                          <a:spcPct val="100000"/>
                        </a:lnSpc>
                        <a:spcAft>
                          <a:spcPts val="0"/>
                        </a:spcAft>
                      </a:pPr>
                      <a:r>
                        <a:rPr lang="en-GB" sz="1050" b="1" dirty="0">
                          <a:effectLst>
                            <a:outerShdw blurRad="38100" dist="38100" dir="2700000" algn="tl">
                              <a:srgbClr val="000000">
                                <a:alpha val="43137"/>
                              </a:srgbClr>
                            </a:outerShdw>
                          </a:effectLst>
                        </a:rPr>
                        <a:t>At least 1 NMBA used</a:t>
                      </a:r>
                      <a:endParaRPr lang="en-GB" sz="105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1" dirty="0">
                          <a:effectLst/>
                        </a:rPr>
                        <a:t>5,760</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1">
                          <a:effectLst/>
                        </a:rPr>
                        <a:t>1,129,478</a:t>
                      </a:r>
                      <a:endParaRPr lang="en-GB"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1">
                          <a:effectLst/>
                        </a:rPr>
                        <a:t>47.2%</a:t>
                      </a:r>
                      <a:endParaRPr lang="en-GB"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1">
                          <a:effectLst/>
                        </a:rPr>
                        <a:t>100.0%</a:t>
                      </a:r>
                      <a:endParaRPr lang="en-GB"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1"/>
                  </a:ext>
                </a:extLst>
              </a:tr>
              <a:tr h="252568">
                <a:tc>
                  <a:txBody>
                    <a:bodyPr/>
                    <a:lstStyle/>
                    <a:p>
                      <a:pPr>
                        <a:lnSpc>
                          <a:spcPct val="100000"/>
                        </a:lnSpc>
                        <a:spcAft>
                          <a:spcPts val="0"/>
                        </a:spcAft>
                      </a:pPr>
                      <a:r>
                        <a:rPr lang="en-GB" sz="1050">
                          <a:effectLst>
                            <a:outerShdw blurRad="38100" dist="38100" dir="2700000" algn="tl">
                              <a:srgbClr val="000000">
                                <a:alpha val="43137"/>
                              </a:srgbClr>
                            </a:outerShdw>
                          </a:effectLst>
                        </a:rPr>
                        <a:t>Suxamethonium</a:t>
                      </a:r>
                      <a:endParaRPr lang="en-GB" sz="105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643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126,086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5.3%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11.2%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10.3%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2"/>
                  </a:ext>
                </a:extLst>
              </a:tr>
              <a:tr h="252568">
                <a:tc>
                  <a:txBody>
                    <a:bodyPr/>
                    <a:lstStyle/>
                    <a:p>
                      <a:pPr>
                        <a:lnSpc>
                          <a:spcPct val="100000"/>
                        </a:lnSpc>
                        <a:spcAft>
                          <a:spcPts val="0"/>
                        </a:spcAft>
                      </a:pPr>
                      <a:r>
                        <a:rPr lang="en-GB" sz="1050" dirty="0" err="1">
                          <a:effectLst>
                            <a:outerShdw blurRad="38100" dist="38100" dir="2700000" algn="tl">
                              <a:srgbClr val="000000">
                                <a:alpha val="43137"/>
                              </a:srgbClr>
                            </a:outerShdw>
                          </a:effectLst>
                        </a:rPr>
                        <a:t>Atracurium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2,828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554,543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23.2%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49.1%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45.4%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3"/>
                  </a:ext>
                </a:extLst>
              </a:tr>
              <a:tr h="252568">
                <a:tc>
                  <a:txBody>
                    <a:bodyPr/>
                    <a:lstStyle/>
                    <a:p>
                      <a:pPr>
                        <a:lnSpc>
                          <a:spcPct val="100000"/>
                        </a:lnSpc>
                        <a:spcAft>
                          <a:spcPts val="0"/>
                        </a:spcAft>
                      </a:pPr>
                      <a:r>
                        <a:rPr lang="en-GB" sz="1050" dirty="0" err="1">
                          <a:effectLst>
                            <a:outerShdw blurRad="38100" dist="38100" dir="2700000" algn="tl">
                              <a:srgbClr val="000000">
                                <a:alpha val="43137"/>
                              </a:srgbClr>
                            </a:outerShdw>
                          </a:effectLst>
                        </a:rPr>
                        <a:t>Cisatracurium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95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18,629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0.8%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1.6%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1.5%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4"/>
                  </a:ext>
                </a:extLst>
              </a:tr>
              <a:tr h="252568">
                <a:tc>
                  <a:txBody>
                    <a:bodyPr/>
                    <a:lstStyle/>
                    <a:p>
                      <a:pPr>
                        <a:lnSpc>
                          <a:spcPct val="100000"/>
                        </a:lnSpc>
                        <a:spcAft>
                          <a:spcPts val="0"/>
                        </a:spcAft>
                      </a:pPr>
                      <a:r>
                        <a:rPr lang="en-GB" sz="1050" dirty="0" err="1">
                          <a:effectLst>
                            <a:outerShdw blurRad="38100" dist="38100" dir="2700000" algn="tl">
                              <a:srgbClr val="000000">
                                <a:alpha val="43137"/>
                              </a:srgbClr>
                            </a:outerShdw>
                          </a:effectLst>
                        </a:rPr>
                        <a:t>Mivacurium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157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30,786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2.5%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5"/>
                  </a:ext>
                </a:extLst>
              </a:tr>
              <a:tr h="252568">
                <a:tc>
                  <a:txBody>
                    <a:bodyPr/>
                    <a:lstStyle/>
                    <a:p>
                      <a:pPr>
                        <a:lnSpc>
                          <a:spcPct val="100000"/>
                        </a:lnSpc>
                        <a:spcAft>
                          <a:spcPts val="0"/>
                        </a:spcAft>
                      </a:pPr>
                      <a:r>
                        <a:rPr lang="en-GB" sz="1050" dirty="0" err="1">
                          <a:effectLst>
                            <a:outerShdw blurRad="38100" dist="38100" dir="2700000" algn="tl">
                              <a:srgbClr val="000000">
                                <a:alpha val="43137"/>
                              </a:srgbClr>
                            </a:outerShdw>
                          </a:effectLst>
                        </a:rPr>
                        <a:t>Rocuronium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2,341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459,047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19.2%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40.6%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37.6%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6"/>
                  </a:ext>
                </a:extLst>
              </a:tr>
              <a:tr h="252568">
                <a:tc>
                  <a:txBody>
                    <a:bodyPr/>
                    <a:lstStyle/>
                    <a:p>
                      <a:pPr>
                        <a:lnSpc>
                          <a:spcPct val="100000"/>
                        </a:lnSpc>
                        <a:spcAft>
                          <a:spcPts val="0"/>
                        </a:spcAft>
                      </a:pPr>
                      <a:r>
                        <a:rPr lang="en-GB" sz="1050" dirty="0" err="1">
                          <a:effectLst>
                            <a:outerShdw blurRad="38100" dist="38100" dir="2700000" algn="tl">
                              <a:srgbClr val="000000">
                                <a:alpha val="43137"/>
                              </a:srgbClr>
                            </a:outerShdw>
                          </a:effectLst>
                        </a:rPr>
                        <a:t>Vecuronium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124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24,315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2.0%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7"/>
                  </a:ext>
                </a:extLst>
              </a:tr>
              <a:tr h="252568">
                <a:tc>
                  <a:txBody>
                    <a:bodyPr/>
                    <a:lstStyle/>
                    <a:p>
                      <a:pPr>
                        <a:lnSpc>
                          <a:spcPct val="100000"/>
                        </a:lnSpc>
                        <a:spcAft>
                          <a:spcPts val="0"/>
                        </a:spcAft>
                      </a:pPr>
                      <a:r>
                        <a:rPr lang="en-GB" sz="1050" dirty="0" err="1">
                          <a:effectLst>
                            <a:outerShdw blurRad="38100" dist="38100" dir="2700000" algn="tl">
                              <a:srgbClr val="000000">
                                <a:alpha val="43137"/>
                              </a:srgbClr>
                            </a:outerShdw>
                          </a:effectLst>
                        </a:rPr>
                        <a:t>Pancuronium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36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7,059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0.3%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8"/>
                  </a:ext>
                </a:extLst>
              </a:tr>
            </a:tbl>
          </a:graphicData>
        </a:graphic>
      </p:graphicFrame>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57171" y="719706"/>
            <a:ext cx="1523659" cy="1305379"/>
          </a:xfrm>
          <a:prstGeom prst="rect">
            <a:avLst/>
          </a:prstGeom>
          <a:ln>
            <a:solidFill>
              <a:schemeClr val="accent3"/>
            </a:solidFill>
          </a:ln>
          <a:effectLst>
            <a:outerShdw blurRad="63500" sx="102000" sy="102000" algn="ctr" rotWithShape="0">
              <a:prstClr val="black">
                <a:alpha val="40000"/>
              </a:prstClr>
            </a:outerShdw>
          </a:effectLst>
        </p:spPr>
      </p:pic>
      <p:sp>
        <p:nvSpPr>
          <p:cNvPr id="15" name="Rectangle 14"/>
          <p:cNvSpPr/>
          <p:nvPr/>
        </p:nvSpPr>
        <p:spPr>
          <a:xfrm>
            <a:off x="662947" y="4191989"/>
            <a:ext cx="5292000" cy="252000"/>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6" name="Rectangle 15"/>
          <p:cNvSpPr/>
          <p:nvPr/>
        </p:nvSpPr>
        <p:spPr>
          <a:xfrm>
            <a:off x="656752" y="4951782"/>
            <a:ext cx="5292000" cy="252000"/>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6286897" y="2302815"/>
            <a:ext cx="5230821" cy="3389670"/>
          </a:xfrm>
          <a:prstGeom prst="rect">
            <a:avLst/>
          </a:prstGeom>
        </p:spPr>
      </p:pic>
    </p:spTree>
    <p:extLst>
      <p:ext uri="{BB962C8B-B14F-4D97-AF65-F5344CB8AC3E}">
        <p14:creationId xmlns:p14="http://schemas.microsoft.com/office/powerpoint/2010/main" val="319903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Effect transition="in" filter="fade">
                                      <p:cBhvr>
                                        <p:cTn id="7" dur="500"/>
                                        <p:tgtEl>
                                          <p:spTgt spid="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bg/>
                                          </p:spTgt>
                                        </p:tgtEl>
                                        <p:attrNameLst>
                                          <p:attrName>style.visibility</p:attrName>
                                        </p:attrNameLst>
                                      </p:cBhvr>
                                      <p:to>
                                        <p:strVal val="visible"/>
                                      </p:to>
                                    </p:set>
                                    <p:animEffect transition="in" filter="fade">
                                      <p:cBhvr>
                                        <p:cTn id="29" dur="500"/>
                                        <p:tgtEl>
                                          <p:spTgt spid="29">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xEl>
                                              <p:pRg st="1" end="1"/>
                                            </p:txEl>
                                          </p:spTgt>
                                        </p:tgtEl>
                                        <p:attrNameLst>
                                          <p:attrName>style.visibility</p:attrName>
                                        </p:attrNameLst>
                                      </p:cBhvr>
                                      <p:to>
                                        <p:strVal val="visible"/>
                                      </p:to>
                                    </p:set>
                                    <p:animEffect transition="in" filter="fade">
                                      <p:cBhvr>
                                        <p:cTn id="35" dur="500"/>
                                        <p:tgtEl>
                                          <p:spTgt spid="29">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4" grpId="0" animBg="1"/>
      <p:bldP spid="11" grpId="0" animBg="1"/>
      <p:bldP spid="15" grpId="0" animBg="1"/>
      <p:bldP spid="16" grpId="0" animBg="1"/>
    </p:bldLst>
  </p:timing>
</p:sld>
</file>

<file path=ppt/theme/theme1.xml><?xml version="1.0" encoding="utf-8"?>
<a:theme xmlns:a="http://schemas.openxmlformats.org/drawingml/2006/main" name="PowerpointTheme2016">
  <a:themeElements>
    <a:clrScheme name="RCoA Branding 2016">
      <a:dk1>
        <a:sysClr val="windowText" lastClr="000000"/>
      </a:dk1>
      <a:lt1>
        <a:sysClr val="window" lastClr="FFFFFF"/>
      </a:lt1>
      <a:dk2>
        <a:srgbClr val="000000"/>
      </a:dk2>
      <a:lt2>
        <a:srgbClr val="FFFFFF"/>
      </a:lt2>
      <a:accent1>
        <a:srgbClr val="291F51"/>
      </a:accent1>
      <a:accent2>
        <a:srgbClr val="50ABBF"/>
      </a:accent2>
      <a:accent3>
        <a:srgbClr val="8A5D9A"/>
      </a:accent3>
      <a:accent4>
        <a:srgbClr val="83B9E2"/>
      </a:accent4>
      <a:accent5>
        <a:srgbClr val="CD6084"/>
      </a:accent5>
      <a:accent6>
        <a:srgbClr val="888A88"/>
      </a:accent6>
      <a:hlink>
        <a:srgbClr val="50ABBF"/>
      </a:hlink>
      <a:folHlink>
        <a:srgbClr val="8A5D9A"/>
      </a:folHlink>
    </a:clrScheme>
    <a:fontScheme name="RCoA Branding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1276</TotalTime>
  <Words>2718</Words>
  <Application>Microsoft Office PowerPoint</Application>
  <PresentationFormat>Widescreen</PresentationFormat>
  <Paragraphs>682</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Century Gothic</vt:lpstr>
      <vt:lpstr>Calibri</vt:lpstr>
      <vt:lpstr>Arial</vt:lpstr>
      <vt:lpstr>Times New Roman</vt:lpstr>
      <vt:lpstr>PowerpointTheme2016</vt:lpstr>
      <vt:lpstr>NAP6 Allergen Survey Perioperative drug exposure  Susana Marinho  Consultant Allergist &amp; Honorary Senior Lecturer British Society for Allergy and Clinical Immunology</vt:lpstr>
      <vt:lpstr>The Allergen Survey: perioperative drug exposure</vt:lpstr>
      <vt:lpstr>The Allergen Survey: perioperative drug exposure</vt:lpstr>
      <vt:lpstr>The Allergen Survey: perioperative drug exposure </vt:lpstr>
      <vt:lpstr>The Allergen Survey: perioperative drug exposure</vt:lpstr>
      <vt:lpstr>The Allergen Survey: perioperative drug exposure</vt:lpstr>
      <vt:lpstr>Induction agents</vt:lpstr>
      <vt:lpstr>Maintenance agents</vt:lpstr>
      <vt:lpstr>Neuromuscular blocking agents - NMBAs</vt:lpstr>
      <vt:lpstr>Reversal drugs</vt:lpstr>
      <vt:lpstr>Analgesic drugs</vt:lpstr>
      <vt:lpstr>Antibiotics</vt:lpstr>
      <vt:lpstr>Antibiotics</vt:lpstr>
      <vt:lpstr>Antibiotics</vt:lpstr>
      <vt:lpstr>Local anaesthetics</vt:lpstr>
      <vt:lpstr>Anti-emetics and drugs affecting coagulation</vt:lpstr>
      <vt:lpstr>Intravenous colloids and blood products</vt:lpstr>
      <vt:lpstr>Latex exposure &amp; Miscellaneous drugs/substances</vt:lpstr>
      <vt:lpstr>Antiseptics – chlorhexidine</vt:lpstr>
      <vt:lpstr>Antiseptics – povidone-iodine</vt:lpstr>
      <vt:lpstr>The NAP6 Allergen Survey: perioperative drug exposure</vt:lpstr>
      <vt:lpstr>PowerPoint Presentation</vt:lpstr>
    </vt:vector>
  </TitlesOfParts>
  <Company>RCoA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on two lines Name Title</dc:title>
  <dc:creator>Laura Farmer</dc:creator>
  <cp:lastModifiedBy>Laura Farmer</cp:lastModifiedBy>
  <cp:revision>223</cp:revision>
  <dcterms:created xsi:type="dcterms:W3CDTF">2018-04-06T08:51:48Z</dcterms:created>
  <dcterms:modified xsi:type="dcterms:W3CDTF">2018-05-08T12:52:42Z</dcterms:modified>
</cp:coreProperties>
</file>